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</p:sldMasterIdLst>
  <p:notesMasterIdLst>
    <p:notesMasterId r:id="rId35"/>
  </p:notesMasterIdLst>
  <p:handoutMasterIdLst>
    <p:handoutMasterId r:id="rId36"/>
  </p:handoutMasterIdLst>
  <p:sldIdLst>
    <p:sldId id="256" r:id="rId6"/>
    <p:sldId id="257" r:id="rId7"/>
    <p:sldId id="392" r:id="rId8"/>
    <p:sldId id="519" r:id="rId9"/>
    <p:sldId id="520" r:id="rId10"/>
    <p:sldId id="444" r:id="rId11"/>
    <p:sldId id="526" r:id="rId12"/>
    <p:sldId id="440" r:id="rId13"/>
    <p:sldId id="521" r:id="rId14"/>
    <p:sldId id="522" r:id="rId15"/>
    <p:sldId id="348" r:id="rId16"/>
    <p:sldId id="525" r:id="rId17"/>
    <p:sldId id="530" r:id="rId18"/>
    <p:sldId id="518" r:id="rId19"/>
    <p:sldId id="328" r:id="rId20"/>
    <p:sldId id="528" r:id="rId21"/>
    <p:sldId id="496" r:id="rId22"/>
    <p:sldId id="269" r:id="rId23"/>
    <p:sldId id="523" r:id="rId24"/>
    <p:sldId id="529" r:id="rId25"/>
    <p:sldId id="491" r:id="rId26"/>
    <p:sldId id="499" r:id="rId27"/>
    <p:sldId id="531" r:id="rId28"/>
    <p:sldId id="492" r:id="rId29"/>
    <p:sldId id="498" r:id="rId30"/>
    <p:sldId id="474" r:id="rId31"/>
    <p:sldId id="472" r:id="rId32"/>
    <p:sldId id="532" r:id="rId33"/>
    <p:sldId id="524" r:id="rId34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2DC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6" autoAdjust="0"/>
    <p:restoredTop sz="84615" autoAdjust="0"/>
  </p:normalViewPr>
  <p:slideViewPr>
    <p:cSldViewPr>
      <p:cViewPr varScale="1">
        <p:scale>
          <a:sx n="94" d="100"/>
          <a:sy n="94" d="100"/>
        </p:scale>
        <p:origin x="153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9B6A86EB-C653-499A-8CCD-EBE776B96EBB}" type="datetimeFigureOut">
              <a:rPr lang="en-US"/>
              <a:pPr>
                <a:defRPr/>
              </a:pPr>
              <a:t>10/8/2019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2B396448-8355-4AC4-944E-B14B2C91E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961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4B348C5-CCFF-44DC-BBEF-981D62B06F66}" type="datetimeFigureOut">
              <a:rPr lang="en-US"/>
              <a:pPr>
                <a:defRPr/>
              </a:pPr>
              <a:t>10/8/2019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38EF02E-A80F-4B81-87B9-A46E1D20D2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726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EF02E-A80F-4B81-87B9-A46E1D20D206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2441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endParaRPr lang="en-US" b="0" u="none" dirty="0" smtClean="0"/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5497F23-EC90-46B7-B1FD-11C47C1CA980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939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2B9675-39CE-44F9-BA09-E30C1FED4D8E}" type="slidenum">
              <a:rPr lang="en-US" smtClean="0">
                <a:latin typeface="Arial" pitchFamily="34" charset="0"/>
              </a:rPr>
              <a:pPr/>
              <a:t>18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3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2B9675-39CE-44F9-BA09-E30C1FED4D8E}" type="slidenum">
              <a:rPr lang="en-US" smtClean="0">
                <a:latin typeface="Arial" pitchFamily="34" charset="0"/>
              </a:rPr>
              <a:pPr/>
              <a:t>19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161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EF02E-A80F-4B81-87B9-A46E1D20D206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412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algn="l" eaLnBrk="1" hangingPunct="1">
              <a:lnSpc>
                <a:spcPct val="80000"/>
              </a:lnSpc>
              <a:buFont typeface="Arial" pitchFamily="34" charset="0"/>
              <a:buNone/>
              <a:defRPr/>
            </a:pPr>
            <a:endParaRPr lang="en-US" sz="2400" dirty="0" smtClean="0">
              <a:solidFill>
                <a:schemeClr val="tx2">
                  <a:lumMod val="75000"/>
                </a:schemeClr>
              </a:solidFill>
              <a:latin typeface="Arial Body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2B9675-39CE-44F9-BA09-E30C1FED4D8E}" type="slidenum">
              <a:rPr lang="en-US" smtClean="0">
                <a:latin typeface="Arial" pitchFamily="34" charset="0"/>
              </a:rPr>
              <a:pPr/>
              <a:t>21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7994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85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EA8545-B199-4D43-B684-7FB4034BDEC6}" type="slidenum">
              <a:rPr lang="en-US" smtClean="0">
                <a:latin typeface="Arial" pitchFamily="34" charset="0"/>
              </a:rPr>
              <a:pPr/>
              <a:t>22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42453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2B9675-39CE-44F9-BA09-E30C1FED4D8E}" type="slidenum">
              <a:rPr lang="en-US" smtClean="0">
                <a:latin typeface="Arial" pitchFamily="34" charset="0"/>
              </a:rPr>
              <a:pPr/>
              <a:t>24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5713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95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0A6312-3353-4619-935E-F9719D1D9540}" type="slidenum">
              <a:rPr lang="en-US" smtClean="0">
                <a:latin typeface="Arial" pitchFamily="34" charset="0"/>
              </a:rPr>
              <a:pPr/>
              <a:t>25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73988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Limited Funds, priority deadlines – check with agencies!</a:t>
            </a:r>
          </a:p>
          <a:p>
            <a:r>
              <a:rPr lang="en-US" b="1" dirty="0" smtClean="0"/>
              <a:t>HHS </a:t>
            </a:r>
            <a:r>
              <a:rPr lang="en-US" dirty="0" smtClean="0"/>
              <a:t>– Nursing Scholarships, Housing</a:t>
            </a:r>
          </a:p>
          <a:p>
            <a:r>
              <a:rPr lang="en-US" b="1" dirty="0" smtClean="0"/>
              <a:t>VA </a:t>
            </a:r>
            <a:r>
              <a:rPr lang="en-US" dirty="0" smtClean="0"/>
              <a:t>– Dependent benefits – check with VA rep – or student’s own VA benefits if a Veteran</a:t>
            </a:r>
          </a:p>
          <a:p>
            <a:r>
              <a:rPr lang="en-US" b="1" dirty="0" smtClean="0"/>
              <a:t>BIA Grants </a:t>
            </a:r>
            <a:r>
              <a:rPr lang="en-US" dirty="0" smtClean="0"/>
              <a:t>– For undergrad students who are members of a tribe which is eligible for BIA funding – must demonstrate financial need, complete FAFSA, and complete separate grant app.  Check with the individual agencies eligible:  Blackfeet, Crow, Fort Belknap (Fort Belknap College now called “</a:t>
            </a:r>
            <a:r>
              <a:rPr lang="en-US" dirty="0" err="1" smtClean="0"/>
              <a:t>Aaniiih</a:t>
            </a:r>
            <a:r>
              <a:rPr lang="en-US" dirty="0" smtClean="0"/>
              <a:t> </a:t>
            </a:r>
            <a:r>
              <a:rPr lang="en-US" dirty="0" err="1" smtClean="0"/>
              <a:t>Nakoda</a:t>
            </a:r>
            <a:r>
              <a:rPr lang="en-US" dirty="0" smtClean="0"/>
              <a:t>” tribal agency name may also have changed), Fort Peck, Northern Cheyenne, and Wind River (Arapaho and Shoshone) </a:t>
            </a:r>
          </a:p>
          <a:p>
            <a:r>
              <a:rPr lang="en-US" b="1" dirty="0" smtClean="0"/>
              <a:t>BIE</a:t>
            </a:r>
            <a:r>
              <a:rPr lang="en-US" dirty="0" smtClean="0"/>
              <a:t> – Bureau of Indian Education – check for Scholarships and grants for Native Americans at http://www.bie.edu/ParentsStudents/Grants/index.htm </a:t>
            </a:r>
          </a:p>
          <a:p>
            <a:r>
              <a:rPr lang="en-US" b="1" dirty="0" smtClean="0"/>
              <a:t>Tribal assistance </a:t>
            </a:r>
            <a:r>
              <a:rPr lang="en-US" dirty="0" smtClean="0"/>
              <a:t>– check with Tribe – must be enrolled member, funding is limited, have to apply early to be considered – must have completed FAFSA and provide a needs analysis to be considered.  </a:t>
            </a:r>
          </a:p>
          <a:p>
            <a:r>
              <a:rPr lang="en-US" b="1" dirty="0" smtClean="0"/>
              <a:t>Tuition waiver </a:t>
            </a:r>
            <a:r>
              <a:rPr lang="en-US" dirty="0" smtClean="0"/>
              <a:t>– for Montana resident, at least ¼ quantum blood, need-based, some schools have limited amounts or requirements</a:t>
            </a:r>
          </a:p>
          <a:p>
            <a:r>
              <a:rPr lang="en-US" b="1" dirty="0" smtClean="0"/>
              <a:t>Voc-Rehab </a:t>
            </a:r>
            <a:r>
              <a:rPr lang="en-US" dirty="0" smtClean="0"/>
              <a:t>– may provide tuition, book, transportation help for students with  documented disabilities</a:t>
            </a:r>
          </a:p>
          <a:p>
            <a:endParaRPr lang="en-US" dirty="0" smtClean="0"/>
          </a:p>
        </p:txBody>
      </p:sp>
      <p:sp>
        <p:nvSpPr>
          <p:cNvPr id="164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6C6DBC7-B59C-4F8A-A00B-4FED6A73160D}" type="slidenum">
              <a:rPr lang="en-US" smtClean="0">
                <a:latin typeface="Arial" pitchFamily="34" charset="0"/>
              </a:rPr>
              <a:pPr/>
              <a:t>26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4999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6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5CFA58D-0D6C-4A85-A6F9-53029EC7B900}" type="slidenum">
              <a:rPr lang="en-US" smtClean="0">
                <a:latin typeface="Arial" pitchFamily="34" charset="0"/>
              </a:rPr>
              <a:pPr/>
              <a:t>27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342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9D57FF-CEBE-45A5-A200-C8D9C2B35372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373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EC06373-12D5-40D8-954B-33FE4166F6B0}" type="slidenum">
              <a:rPr lang="en-US" smtClean="0">
                <a:latin typeface="Arial" pitchFamily="34" charset="0"/>
              </a:rPr>
              <a:pPr/>
              <a:t>3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197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F89FEC-6ECC-447F-B856-A981A9669A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758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76525C-D905-4C38-B84D-11B0F548B0AD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77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/>
            </a:r>
            <a:br>
              <a:rPr lang="en-US" baseline="0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38EF02E-A80F-4B81-87B9-A46E1D20D20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9114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dirty="0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06C3ED-C501-4845-8D15-164905DEBD79}" type="slidenum">
              <a:rPr lang="en-US" smtClean="0">
                <a:latin typeface="Arial" pitchFamily="34" charset="0"/>
              </a:rPr>
              <a:pPr/>
              <a:t>11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895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76525C-D905-4C38-B84D-11B0F548B0AD}" type="slidenum">
              <a:rPr lang="en-US">
                <a:solidFill>
                  <a:prstClr val="black"/>
                </a:solidFill>
                <a:latin typeface="Arial" pitchFamily="34" charset="0"/>
              </a:rPr>
              <a:pPr/>
              <a:t>14</a:t>
            </a:fld>
            <a:endParaRPr lang="en-US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109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en-US" b="1" dirty="0" smtClean="0"/>
          </a:p>
          <a:p>
            <a:endParaRPr lang="en-US" b="1" dirty="0" smtClean="0">
              <a:solidFill>
                <a:srgbClr val="FF0000"/>
              </a:solidFill>
              <a:latin typeface="Arial Black" pitchFamily="34" charset="0"/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3C468D0-E0D6-431A-83F8-E3B1D8149167}" type="slidenum">
              <a:rPr lang="en-US" smtClean="0">
                <a:latin typeface="Arial" pitchFamily="34" charset="0"/>
              </a:rPr>
              <a:pPr/>
              <a:t>15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870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0E5C5-B227-4C72-8FC3-EC3621AC3D25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E3CB5-51A5-4044-9095-401F890D62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0C7B2-5E75-4C50-820C-69C55ED6EFB2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1BAAD-30CC-40D4-9B10-4EC40C8CE1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D0E5C5-B227-4C72-8FC3-EC3621AC3D2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E3CB5-51A5-4044-9095-401F890D62C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87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0C7B2-5E75-4C50-820C-69C55ED6EFB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1BAAD-30CC-40D4-9B10-4EC40C8CE10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927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288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581400"/>
            <a:ext cx="82296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CC83E2-73C5-4C20-B9F3-57813F7F8AA1}" type="datetime1">
              <a:rPr lang="en-US" smtClean="0"/>
              <a:t>10/8/2019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A4C829-D48E-4B44-A6D3-539C3A81AD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5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25" y="0"/>
            <a:ext cx="91535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828800"/>
            <a:ext cx="8229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3581402"/>
            <a:ext cx="8229600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CC83E2-73C5-4C20-B9F3-57813F7F8A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10/8/2019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A4C829-D48E-4B44-A6D3-539C3A81AD4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055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9524" y="2"/>
            <a:ext cx="915352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44315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fsaid.ed.gov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609599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 Headings"/>
                <a:cs typeface="Arial" pitchFamily="34" charset="0"/>
              </a:rPr>
              <a:t>Financial Aid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2331720"/>
            <a:ext cx="8077200" cy="4389120"/>
          </a:xfrm>
        </p:spPr>
        <p:txBody>
          <a:bodyPr rtlCol="0">
            <a:noAutofit/>
          </a:bodyPr>
          <a:lstStyle/>
          <a:p>
            <a:r>
              <a:rPr lang="en-US" sz="2400" dirty="0" smtClean="0">
                <a:solidFill>
                  <a:schemeClr val="tx1"/>
                </a:solidFill>
              </a:rPr>
              <a:t>Mariah Schilt, Systems Analyst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Alora Blue, Financial Aid Loan Specialist</a:t>
            </a:r>
          </a:p>
          <a:p>
            <a:r>
              <a:rPr lang="en-US" sz="2400" dirty="0">
                <a:solidFill>
                  <a:schemeClr val="tx1"/>
                </a:solidFill>
              </a:rPr>
              <a:t>Office of Financial Aid &amp; Scholarships at MSUB</a:t>
            </a:r>
          </a:p>
          <a:p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886200"/>
            <a:ext cx="4572000" cy="26771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1981200"/>
            <a:ext cx="8503920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>
                <a:solidFill>
                  <a:srgbClr val="002060"/>
                </a:solidFill>
              </a:rPr>
              <a:t>Free Application For Federal Student Aid (FAFSA)</a:t>
            </a:r>
            <a:r>
              <a:rPr lang="en-US" b="1" dirty="0">
                <a:solidFill>
                  <a:srgbClr val="002060"/>
                </a:solidFill>
              </a:rPr>
              <a:t/>
            </a:r>
            <a:br>
              <a:rPr lang="en-US" b="1" dirty="0">
                <a:solidFill>
                  <a:srgbClr val="002060"/>
                </a:solidFill>
              </a:rPr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99" y="2368084"/>
            <a:ext cx="7156843" cy="36795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2400" y="6265236"/>
            <a:ext cx="929639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004E7E"/>
                </a:solidFill>
              </a:rPr>
              <a:t>Montana’s FAFSA Priority Filing Date is December 1</a:t>
            </a:r>
            <a:r>
              <a:rPr lang="en-US" sz="1700" b="1" baseline="30000" dirty="0" smtClean="0">
                <a:solidFill>
                  <a:srgbClr val="004E7E"/>
                </a:solidFill>
              </a:rPr>
              <a:t>st</a:t>
            </a:r>
            <a:r>
              <a:rPr lang="en-US" sz="1700" b="1" dirty="0" smtClean="0">
                <a:solidFill>
                  <a:srgbClr val="004E7E"/>
                </a:solidFill>
              </a:rPr>
              <a:t> for the upcoming Fall semester.</a:t>
            </a:r>
            <a:endParaRPr lang="en-US" sz="1700" b="1" dirty="0">
              <a:solidFill>
                <a:srgbClr val="004E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0828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762000" y="1639999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Arial Headings"/>
              </a:rPr>
              <a:t>Things you need for FAFSA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249599"/>
            <a:ext cx="8686800" cy="4456001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FSA ID-Username and Password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Both the Student &amp; at least 1 Parent will need to create one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FAFSA.ed.gov (Make sure you are on the correct government site)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Social Security Numbers &amp; Birthdates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Student’s and Parents’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Income Tax Record &amp; W2s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2020-2021 aid year will use 2018 Income*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Records of Untaxed Income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Record of Assets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Does not include the home or family farm where you live, retirement savings or personal </a:t>
            </a:r>
            <a:r>
              <a:rPr lang="en-US" sz="1900" dirty="0" smtClean="0">
                <a:solidFill>
                  <a:schemeClr val="tx1"/>
                </a:solidFill>
              </a:rPr>
              <a:t>possessions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chemeClr val="tx1"/>
                </a:solidFill>
              </a:rPr>
              <a:t>The value of your small business – if you own more than 50% of the business and employ 100 or fewer </a:t>
            </a:r>
            <a:r>
              <a:rPr lang="en-US" sz="1900" dirty="0" smtClean="0">
                <a:solidFill>
                  <a:schemeClr val="tx1"/>
                </a:solidFill>
              </a:rPr>
              <a:t>employees</a:t>
            </a:r>
            <a:endParaRPr lang="en-US" sz="1900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endParaRPr lang="en-US" sz="190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552813" y="2819014"/>
            <a:ext cx="3160601" cy="202177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533400"/>
          </a:xfrm>
        </p:spPr>
        <p:txBody>
          <a:bodyPr/>
          <a:lstStyle/>
          <a:p>
            <a:r>
              <a:rPr lang="en-US" dirty="0" smtClean="0"/>
              <a:t>Federal Student Aid (FSA) 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4267200"/>
          </a:xfrm>
        </p:spPr>
        <p:txBody>
          <a:bodyPr/>
          <a:lstStyle/>
          <a:p>
            <a:r>
              <a:rPr lang="en-US" sz="2800" dirty="0" smtClean="0"/>
              <a:t>Website: </a:t>
            </a:r>
            <a:r>
              <a:rPr lang="en-US" sz="2800" dirty="0" smtClean="0">
                <a:hlinkClick r:id="rId2"/>
              </a:rPr>
              <a:t>https://fsaid.ed.gov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Student &amp; one parent must apply for FSA ID</a:t>
            </a:r>
          </a:p>
          <a:p>
            <a:pPr lvl="1"/>
            <a:r>
              <a:rPr lang="en-US" dirty="0" smtClean="0"/>
              <a:t>Requires separate emails for each</a:t>
            </a:r>
          </a:p>
          <a:p>
            <a:r>
              <a:rPr lang="en-US" sz="2800" dirty="0" smtClean="0"/>
              <a:t>Legal electronic signature on FAFSA &amp; loan MPN</a:t>
            </a:r>
          </a:p>
          <a:p>
            <a:r>
              <a:rPr lang="en-US" sz="2800" dirty="0" smtClean="0"/>
              <a:t>Links to IRS to transfer federal tax date into FAFSA</a:t>
            </a:r>
          </a:p>
          <a:p>
            <a:r>
              <a:rPr lang="en-US" sz="2800" dirty="0" smtClean="0"/>
              <a:t>Matches to social security administration, so verify info is correct</a:t>
            </a:r>
          </a:p>
          <a:p>
            <a:pPr lvl="1"/>
            <a:r>
              <a:rPr lang="en-US" sz="2400" b="1" dirty="0" smtClean="0"/>
              <a:t>Should not be shared with anyone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7452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040" y="1752600"/>
            <a:ext cx="8229600" cy="609600"/>
          </a:xfrm>
        </p:spPr>
        <p:txBody>
          <a:bodyPr/>
          <a:lstStyle/>
          <a:p>
            <a:r>
              <a:rPr lang="en-US" dirty="0" smtClean="0"/>
              <a:t>Completing the FAFSA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114800"/>
          </a:xfrm>
        </p:spPr>
        <p:txBody>
          <a:bodyPr/>
          <a:lstStyle/>
          <a:p>
            <a:pPr marL="0" indent="0" eaLnBrk="1" hangingPunct="1">
              <a:spcBef>
                <a:spcPts val="1800"/>
              </a:spcBef>
              <a:buNone/>
            </a:pPr>
            <a:r>
              <a:rPr lang="en-US" sz="2800" dirty="0">
                <a:solidFill>
                  <a:srgbClr val="002060"/>
                </a:solidFill>
              </a:rPr>
              <a:t>Eligibility: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>
                <a:solidFill>
                  <a:srgbClr val="002060"/>
                </a:solidFill>
              </a:rPr>
              <a:t>Degree seeking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>
                <a:solidFill>
                  <a:srgbClr val="002060"/>
                </a:solidFill>
              </a:rPr>
              <a:t>Citizenship status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>
                <a:solidFill>
                  <a:srgbClr val="002060"/>
                </a:solidFill>
              </a:rPr>
              <a:t>Selective Service registration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>
                <a:solidFill>
                  <a:srgbClr val="002060"/>
                </a:solidFill>
              </a:rPr>
              <a:t>Maintain Satisfactory Academic Progress (SAP)</a:t>
            </a:r>
          </a:p>
          <a:p>
            <a:pPr eaLnBrk="1" hangingPunct="1">
              <a:spcBef>
                <a:spcPts val="1800"/>
              </a:spcBef>
            </a:pPr>
            <a:r>
              <a:rPr lang="en-US" sz="2800" dirty="0">
                <a:solidFill>
                  <a:srgbClr val="002060"/>
                </a:solidFill>
              </a:rPr>
              <a:t>Pell Eligibility – 12 semesters max (F/T)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36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428750" y="1676400"/>
            <a:ext cx="6286500" cy="62865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rial Headings"/>
              </a:rPr>
              <a:t>Dependent vs. Independent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312" y="2362200"/>
            <a:ext cx="8993688" cy="4359277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 Body"/>
              </a:rPr>
              <a:t>Independent</a:t>
            </a:r>
          </a:p>
          <a:p>
            <a:pPr lvl="1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 Body"/>
              </a:rPr>
              <a:t>Legally married as of the date FAFSA application is submitted</a:t>
            </a:r>
          </a:p>
          <a:p>
            <a:pPr lvl="1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 Body"/>
              </a:rPr>
              <a:t>Provide over 50% of the living support for a child or legal dependent</a:t>
            </a:r>
          </a:p>
          <a:p>
            <a:pPr lvl="1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 Body"/>
              </a:rPr>
              <a:t>Veteran or Active member of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 Body"/>
              </a:rPr>
              <a:t>U.S. Armed Services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Arial Body"/>
            </a:endParaRPr>
          </a:p>
          <a:p>
            <a:pPr lvl="1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 Body"/>
              </a:rPr>
              <a:t>Orphan or Ward of the Court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 Body"/>
              </a:rPr>
              <a:t>or Foster Care as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 Body"/>
              </a:rPr>
              <a:t>of age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 Body"/>
              </a:rPr>
              <a:t>13</a:t>
            </a:r>
          </a:p>
          <a:p>
            <a:pPr lvl="1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 Body"/>
              </a:rPr>
              <a:t>Court ordered emancipated minor </a:t>
            </a:r>
            <a:endParaRPr lang="en-US" sz="1800" dirty="0">
              <a:solidFill>
                <a:schemeClr val="tx2">
                  <a:lumMod val="75000"/>
                </a:schemeClr>
              </a:solidFill>
              <a:latin typeface="Arial Body"/>
            </a:endParaRPr>
          </a:p>
          <a:p>
            <a:pPr lvl="1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 Body"/>
              </a:rPr>
              <a:t>Court ordered legal guardianship</a:t>
            </a:r>
          </a:p>
          <a:p>
            <a:pPr lvl="1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 Body"/>
              </a:rPr>
              <a:t>Homeless or unaccompanied youth</a:t>
            </a:r>
            <a:endParaRPr lang="en-US" sz="1200" dirty="0" smtClean="0">
              <a:solidFill>
                <a:schemeClr val="tx2">
                  <a:lumMod val="75000"/>
                </a:schemeClr>
              </a:solidFill>
              <a:latin typeface="Arial Body"/>
            </a:endParaRPr>
          </a:p>
          <a:p>
            <a:pPr lvl="1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1800" b="1" i="1" dirty="0" smtClean="0">
                <a:solidFill>
                  <a:schemeClr val="tx2">
                    <a:lumMod val="75000"/>
                  </a:schemeClr>
                </a:solidFill>
                <a:latin typeface="Arial Body"/>
              </a:rPr>
              <a:t>If none of these apply and you feel you have an extenuating circumstance which prevents you from entering Parent information, contact your school’s Financial Aid Office for more information.</a:t>
            </a:r>
          </a:p>
          <a:p>
            <a:pPr lvl="1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1800" i="1" dirty="0" smtClean="0">
              <a:solidFill>
                <a:schemeClr val="tx2">
                  <a:lumMod val="75000"/>
                </a:schemeClr>
              </a:solidFill>
              <a:latin typeface="Arial Body"/>
            </a:endParaRPr>
          </a:p>
          <a:p>
            <a:pPr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Arial Body"/>
              </a:rPr>
              <a:t>Otherwise, you will be considered a </a:t>
            </a:r>
            <a:r>
              <a:rPr lang="en-US" sz="2100" u="sng" dirty="0" smtClean="0">
                <a:solidFill>
                  <a:schemeClr val="tx2">
                    <a:lumMod val="75000"/>
                  </a:schemeClr>
                </a:solidFill>
                <a:latin typeface="Arial Body"/>
              </a:rPr>
              <a:t>dependent</a:t>
            </a:r>
            <a:r>
              <a:rPr lang="en-US" sz="2100" dirty="0" smtClean="0">
                <a:solidFill>
                  <a:schemeClr val="tx2">
                    <a:lumMod val="75000"/>
                  </a:schemeClr>
                </a:solidFill>
                <a:latin typeface="Arial Body"/>
              </a:rPr>
              <a:t> student for financial aid purposes.</a:t>
            </a:r>
            <a:endParaRPr lang="en-US" sz="2100" dirty="0">
              <a:solidFill>
                <a:schemeClr val="tx2">
                  <a:lumMod val="75000"/>
                </a:schemeClr>
              </a:solidFill>
              <a:latin typeface="Arial Body"/>
            </a:endParaRPr>
          </a:p>
        </p:txBody>
      </p:sp>
    </p:spTree>
    <p:extLst>
      <p:ext uri="{BB962C8B-B14F-4D97-AF65-F5344CB8AC3E}">
        <p14:creationId xmlns:p14="http://schemas.microsoft.com/office/powerpoint/2010/main" val="408220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413" y="1905000"/>
            <a:ext cx="8533174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1173"/>
            <a:ext cx="8229600" cy="381000"/>
          </a:xfrm>
        </p:spPr>
        <p:txBody>
          <a:bodyPr/>
          <a:lstStyle/>
          <a:p>
            <a:r>
              <a:rPr lang="en-US" dirty="0" smtClean="0"/>
              <a:t>The IRS Data Retrieval Tool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2672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1800" dirty="0">
                <a:solidFill>
                  <a:srgbClr val="002060"/>
                </a:solidFill>
              </a:rPr>
              <a:t>Transfers Federal tax data from IRS to FAFSA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solidFill>
                  <a:srgbClr val="002060"/>
                </a:solidFill>
              </a:rPr>
              <a:t>FAFSA indicates tax data has been verified by IRS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solidFill>
                  <a:srgbClr val="002060"/>
                </a:solidFill>
              </a:rPr>
              <a:t>Participation voluntary</a:t>
            </a:r>
          </a:p>
          <a:p>
            <a:pPr>
              <a:spcBef>
                <a:spcPts val="1200"/>
              </a:spcBef>
            </a:pPr>
            <a:r>
              <a:rPr lang="en-US" sz="1800" dirty="0">
                <a:solidFill>
                  <a:srgbClr val="002060"/>
                </a:solidFill>
              </a:rPr>
              <a:t>Reduces documents needed by financial aid office</a:t>
            </a:r>
          </a:p>
          <a:p>
            <a:pPr>
              <a:spcBef>
                <a:spcPts val="1200"/>
              </a:spcBef>
            </a:pPr>
            <a:r>
              <a:rPr lang="en-US" sz="1800" dirty="0" smtClean="0">
                <a:solidFill>
                  <a:srgbClr val="002060"/>
                </a:solidFill>
              </a:rPr>
              <a:t>2020-2021 </a:t>
            </a:r>
            <a:r>
              <a:rPr lang="en-US" sz="1800" dirty="0">
                <a:solidFill>
                  <a:srgbClr val="002060"/>
                </a:solidFill>
              </a:rPr>
              <a:t>– Use </a:t>
            </a:r>
            <a:r>
              <a:rPr lang="en-US" sz="1800" dirty="0" smtClean="0">
                <a:solidFill>
                  <a:srgbClr val="002060"/>
                </a:solidFill>
              </a:rPr>
              <a:t>2018 </a:t>
            </a:r>
            <a:r>
              <a:rPr lang="en-US" sz="1800" dirty="0">
                <a:solidFill>
                  <a:srgbClr val="002060"/>
                </a:solidFill>
              </a:rPr>
              <a:t>Federal tax data (PPY)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en-US" sz="1800" dirty="0">
                <a:solidFill>
                  <a:srgbClr val="002060"/>
                </a:solidFill>
              </a:rPr>
              <a:t>Some unable to use IRS DRT.  Examples include:</a:t>
            </a:r>
          </a:p>
          <a:p>
            <a:pPr lvl="1">
              <a:spcBef>
                <a:spcPts val="3000"/>
              </a:spcBef>
            </a:pPr>
            <a:r>
              <a:rPr lang="en-US" sz="1800" dirty="0">
                <a:solidFill>
                  <a:srgbClr val="002060"/>
                </a:solidFill>
              </a:rPr>
              <a:t>Filed an amended (corrected) tax return</a:t>
            </a:r>
          </a:p>
          <a:p>
            <a:pPr lvl="1">
              <a:spcBef>
                <a:spcPts val="3000"/>
              </a:spcBef>
            </a:pPr>
            <a:r>
              <a:rPr lang="en-US" sz="1800" dirty="0">
                <a:solidFill>
                  <a:srgbClr val="002060"/>
                </a:solidFill>
              </a:rPr>
              <a:t>Student or parent married but filed separately or head of household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392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764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z="4200" b="1" dirty="0" smtClean="0">
                <a:solidFill>
                  <a:schemeClr val="accent3">
                    <a:lumMod val="50000"/>
                  </a:schemeClr>
                </a:solidFill>
                <a:latin typeface="Arial Headings"/>
              </a:rPr>
              <a:t>I filed the FAFSA- now what?</a:t>
            </a:r>
            <a:endParaRPr lang="en-US" sz="4200" b="1" dirty="0">
              <a:solidFill>
                <a:schemeClr val="accent3">
                  <a:lumMod val="50000"/>
                </a:schemeClr>
              </a:solidFill>
              <a:latin typeface="Arial Heading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514600"/>
            <a:ext cx="8686800" cy="5029200"/>
          </a:xfrm>
        </p:spPr>
        <p:txBody>
          <a:bodyPr numCol="1"/>
          <a:lstStyle/>
          <a:p>
            <a:pPr marL="457200" indent="-4572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school will tell you how much aid you can get at that school.</a:t>
            </a:r>
          </a:p>
          <a:p>
            <a:pPr marL="457200" indent="-4572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you decide which school to attend, </a:t>
            </a:r>
            <a:r>
              <a:rPr lang="en-US" sz="2600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keep in touch </a:t>
            </a:r>
            <a:r>
              <a:rPr lang="en-US" sz="2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financial aid office to find out when and how you will get your aid.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2600" dirty="0" smtClean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899586"/>
            <a:ext cx="4343400" cy="17971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0500" y="5696734"/>
            <a:ext cx="8763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4E7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NOTE:</a:t>
            </a:r>
            <a:r>
              <a:rPr lang="en-US" sz="24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If your family has experienced a significant change in income, the financial aid office can re-evaluate your situation</a:t>
            </a:r>
            <a:r>
              <a:rPr lang="en-US" sz="28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endParaRPr lang="en-US" sz="28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00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Arial Headings"/>
              </a:rPr>
              <a:t>Federal Student Aid/FAFSA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Arial Heading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438400"/>
            <a:ext cx="9144000" cy="45720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Grants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Pell grant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Federal SEOG= Federal Supplemental Educational Opportunity Grant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FREE money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Need-based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Work-study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Need-based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Earn as you </a:t>
            </a:r>
            <a:r>
              <a:rPr lang="en-US" sz="1800" dirty="0" smtClean="0">
                <a:solidFill>
                  <a:schemeClr val="tx1"/>
                </a:solidFill>
              </a:rPr>
              <a:t>go </a:t>
            </a:r>
            <a:r>
              <a:rPr lang="en-US" sz="1800" dirty="0" smtClean="0">
                <a:solidFill>
                  <a:schemeClr val="tx1"/>
                </a:solidFill>
                <a:sym typeface="Wingdings" panose="05000000000000000000" pitchFamily="2" charset="2"/>
              </a:rPr>
              <a:t> student earns a paycheck</a:t>
            </a:r>
            <a:endParaRPr lang="en-US" sz="1800" dirty="0">
              <a:solidFill>
                <a:schemeClr val="tx1"/>
              </a:solidFill>
            </a:endParaRP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Requires you to find a work study job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Some schools will assign a job to you, but others will require you to find a job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Most schools will have both on campus employers and off campus employers</a:t>
            </a:r>
          </a:p>
          <a:p>
            <a:pPr marL="1714500" lvl="3" indent="-342900" algn="l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</a:rPr>
              <a:t>Off campus employers are usually </a:t>
            </a:r>
            <a:r>
              <a:rPr lang="en-US" sz="1800" dirty="0" smtClean="0">
                <a:solidFill>
                  <a:schemeClr val="tx1"/>
                </a:solidFill>
              </a:rPr>
              <a:t>non-profit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chemeClr val="tx2">
                  <a:lumMod val="75000"/>
                </a:schemeClr>
              </a:solidFill>
              <a:latin typeface="Arial Body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2286000"/>
            <a:ext cx="1467176" cy="1506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3886200"/>
            <a:ext cx="1520652" cy="14316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Arial Headings"/>
              </a:rPr>
              <a:t>Federal Student Aid/FAFSA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Arial Heading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286000"/>
            <a:ext cx="9144000" cy="457200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Loans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May be an option, but be responsible about borrowing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Subsidized vs. Unsubsidized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Unsubsidized loan accrues interest while student is in school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Repayment does not begin until 6 months after graduation or after student drops below 6 credits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Parent PLUS loan are a loan in the Parent’s name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Loan is based on credit, so it requires the Parent to complete a loan application</a:t>
            </a:r>
          </a:p>
          <a:p>
            <a:pPr marL="1657350" lvl="3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If Parent is denied based on credit, student becomes eligible for additional Unsubsidized loans</a:t>
            </a:r>
          </a:p>
          <a:p>
            <a:pPr marL="1657350" lvl="3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Repayment begins 60 days after </a:t>
            </a:r>
            <a:r>
              <a:rPr lang="en-US" sz="1600" dirty="0" smtClean="0">
                <a:solidFill>
                  <a:schemeClr val="tx1"/>
                </a:solidFill>
              </a:rPr>
              <a:t>fully disbursed</a:t>
            </a:r>
            <a:endParaRPr lang="en-US" sz="1600" dirty="0">
              <a:solidFill>
                <a:schemeClr val="tx1"/>
              </a:solidFill>
            </a:endParaRPr>
          </a:p>
          <a:p>
            <a:pPr marL="1657350" lvl="3" indent="-28575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Parent has the option to request a deferment until student has </a:t>
            </a:r>
            <a:r>
              <a:rPr lang="en-US" sz="1600" dirty="0" smtClean="0">
                <a:solidFill>
                  <a:schemeClr val="tx1"/>
                </a:solidFill>
              </a:rPr>
              <a:t>graduated</a:t>
            </a:r>
          </a:p>
          <a:p>
            <a:pPr marL="1657350" lvl="3" indent="-285750" algn="l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Interest accrues immediately</a:t>
            </a:r>
            <a:endParaRPr lang="en-US" sz="1600" dirty="0">
              <a:solidFill>
                <a:schemeClr val="tx1"/>
              </a:solidFill>
            </a:endParaRPr>
          </a:p>
          <a:p>
            <a:pPr marL="342900" indent="-342900" algn="l" eaLnBrk="1" hangingPunct="1">
              <a:lnSpc>
                <a:spcPct val="8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dirty="0" smtClean="0">
                <a:solidFill>
                  <a:schemeClr val="tx1"/>
                </a:solidFill>
                <a:latin typeface="Arial Body"/>
              </a:rPr>
              <a:t>Private Education Loan are credit based and require the student to complete an application with the lender.</a:t>
            </a:r>
          </a:p>
          <a:p>
            <a:pPr marL="800100" lvl="1" indent="-342900" algn="l" eaLnBrk="1" hangingPunct="1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sz="1600" dirty="0" smtClean="0">
                <a:solidFill>
                  <a:schemeClr val="tx1"/>
                </a:solidFill>
                <a:latin typeface="Arial Body"/>
              </a:rPr>
              <a:t>Often have higher interest rates and less repayment options </a:t>
            </a:r>
            <a:r>
              <a:rPr lang="en-US" sz="1600" dirty="0" smtClean="0">
                <a:solidFill>
                  <a:schemeClr val="tx1"/>
                </a:solidFill>
                <a:latin typeface="Arial Body"/>
                <a:sym typeface="Wingdings" panose="05000000000000000000" pitchFamily="2" charset="2"/>
              </a:rPr>
              <a:t> Use a last resort</a:t>
            </a:r>
            <a:endParaRPr lang="en-US" sz="1600" dirty="0" smtClean="0">
              <a:solidFill>
                <a:schemeClr val="tx1"/>
              </a:solidFill>
              <a:latin typeface="Arial Body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2286000"/>
            <a:ext cx="1376680" cy="126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18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685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rial Headings"/>
              </a:rPr>
              <a:t>Topics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rial Heading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2514600"/>
            <a:ext cx="8305800" cy="4343400"/>
          </a:xfrm>
        </p:spPr>
        <p:txBody>
          <a:bodyPr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much does college cost?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financial aid?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6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sz="2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I apply for financial aid?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6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http://i3.kym-cdn.com/photos/images/original/000/305/235/07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450" y="3895610"/>
            <a:ext cx="3543300" cy="26433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361470" y="5703994"/>
            <a:ext cx="4953961" cy="83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US" sz="4000" b="1" dirty="0" smtClean="0"/>
              <a:t>College is Possible!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1BAAD-30CC-40D4-9B10-4EC40C8CE10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020432"/>
              </p:ext>
            </p:extLst>
          </p:nvPr>
        </p:nvGraphicFramePr>
        <p:xfrm>
          <a:off x="152400" y="1752601"/>
          <a:ext cx="8839200" cy="5026962"/>
        </p:xfrm>
        <a:graphic>
          <a:graphicData uri="http://schemas.openxmlformats.org/drawingml/2006/table">
            <a:tbl>
              <a:tblPr/>
              <a:tblGrid>
                <a:gridCol w="2384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308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5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8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06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dirty="0">
                          <a:solidFill>
                            <a:srgbClr val="757070"/>
                          </a:solidFill>
                          <a:effectLst/>
                        </a:rPr>
                        <a:t>Institution Type </a:t>
                      </a:r>
                    </a:p>
                  </a:txBody>
                  <a:tcPr marL="24813" marR="24813" marT="0" marB="0" anchor="ctr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dirty="0">
                          <a:solidFill>
                            <a:srgbClr val="757070"/>
                          </a:solidFill>
                          <a:effectLst/>
                        </a:rPr>
                        <a:t>School A </a:t>
                      </a:r>
                    </a:p>
                    <a:p>
                      <a:pPr algn="ctr" rtl="0" fontAlgn="ctr"/>
                      <a:r>
                        <a:rPr lang="en-US" sz="2000" b="1" dirty="0">
                          <a:solidFill>
                            <a:srgbClr val="757070"/>
                          </a:solidFill>
                          <a:effectLst/>
                        </a:rPr>
                        <a:t>Four-year </a:t>
                      </a:r>
                      <a:r>
                        <a:rPr lang="en-US" sz="2000" b="1" i="1" u="sng" dirty="0">
                          <a:solidFill>
                            <a:srgbClr val="757070"/>
                          </a:solidFill>
                          <a:effectLst/>
                        </a:rPr>
                        <a:t>Private</a:t>
                      </a:r>
                    </a:p>
                  </a:txBody>
                  <a:tcPr marL="24813" marR="2481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dirty="0">
                          <a:solidFill>
                            <a:srgbClr val="757070"/>
                          </a:solidFill>
                          <a:effectLst/>
                        </a:rPr>
                        <a:t>School B </a:t>
                      </a:r>
                    </a:p>
                    <a:p>
                      <a:pPr algn="ctr" rtl="0" fontAlgn="ctr"/>
                      <a:r>
                        <a:rPr lang="en-US" sz="2000" b="1" dirty="0">
                          <a:solidFill>
                            <a:srgbClr val="757070"/>
                          </a:solidFill>
                          <a:effectLst/>
                        </a:rPr>
                        <a:t>Four-year </a:t>
                      </a:r>
                      <a:r>
                        <a:rPr lang="en-US" sz="2000" b="1" i="1" u="sng" dirty="0">
                          <a:solidFill>
                            <a:srgbClr val="757070"/>
                          </a:solidFill>
                          <a:effectLst/>
                        </a:rPr>
                        <a:t>Public</a:t>
                      </a:r>
                    </a:p>
                  </a:txBody>
                  <a:tcPr marL="24813" marR="2481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2000" b="1" dirty="0">
                          <a:solidFill>
                            <a:srgbClr val="757070"/>
                          </a:solidFill>
                          <a:effectLst/>
                        </a:rPr>
                        <a:t>School C </a:t>
                      </a:r>
                    </a:p>
                    <a:p>
                      <a:pPr algn="ctr" rtl="0" fontAlgn="ctr"/>
                      <a:r>
                        <a:rPr lang="en-US" sz="2000" b="1" dirty="0">
                          <a:solidFill>
                            <a:srgbClr val="757070"/>
                          </a:solidFill>
                          <a:effectLst/>
                        </a:rPr>
                        <a:t>2-Year CC/Tech</a:t>
                      </a:r>
                    </a:p>
                  </a:txBody>
                  <a:tcPr marL="24813" marR="24813" marT="0" marB="0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464"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 b="1" dirty="0">
                        <a:effectLst/>
                      </a:endParaRP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600">
                        <a:effectLst/>
                      </a:endParaRP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129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Cost (COA) </a:t>
                      </a:r>
                      <a:r>
                        <a:rPr lang="en-US" sz="2000" b="0" dirty="0">
                          <a:solidFill>
                            <a:srgbClr val="002060"/>
                          </a:solidFill>
                          <a:effectLst/>
                        </a:rPr>
                        <a:t>estimate</a:t>
                      </a:r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$ 40,000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$ 20,000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$ 15,000</a:t>
                      </a: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6564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EFC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u="sng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u="sng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u="sng" dirty="0">
                          <a:solidFill>
                            <a:srgbClr val="002060"/>
                          </a:solidFill>
                          <a:effectLst/>
                        </a:rPr>
                        <a:t>0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771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Need 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40,000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20,000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15,000 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6564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Pell</a:t>
                      </a:r>
                      <a:r>
                        <a:rPr lang="en-US" sz="2000" b="1" baseline="0" dirty="0">
                          <a:solidFill>
                            <a:srgbClr val="002060"/>
                          </a:solidFill>
                          <a:effectLst/>
                        </a:rPr>
                        <a:t> (full-time)</a:t>
                      </a:r>
                      <a:endParaRPr lang="en-US" sz="20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6095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6095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6095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2896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Scholarships 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11,000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2,000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2,000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2896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Work Study 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2,500 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2,500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dirty="0">
                          <a:solidFill>
                            <a:srgbClr val="002060"/>
                          </a:solidFill>
                          <a:effectLst/>
                        </a:rPr>
                        <a:t>2,500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771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Subsidized Loan 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u="sng" dirty="0">
                          <a:solidFill>
                            <a:srgbClr val="002060"/>
                          </a:solidFill>
                          <a:effectLst/>
                        </a:rPr>
                        <a:t>3,500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u="sng" dirty="0">
                          <a:solidFill>
                            <a:srgbClr val="002060"/>
                          </a:solidFill>
                          <a:effectLst/>
                        </a:rPr>
                        <a:t>3,500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u="sng" dirty="0">
                          <a:solidFill>
                            <a:srgbClr val="002060"/>
                          </a:solidFill>
                          <a:effectLst/>
                        </a:rPr>
                        <a:t>3,500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771">
                <a:tc>
                  <a:txBody>
                    <a:bodyPr/>
                    <a:lstStyle/>
                    <a:p>
                      <a:pPr rtl="0" fontAlgn="b"/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</a:rPr>
                        <a:t>Unmet Need 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</a:rPr>
                        <a:t>16,905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</a:rPr>
                        <a:t>5,905 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b="0" dirty="0">
                          <a:solidFill>
                            <a:srgbClr val="002060"/>
                          </a:solidFill>
                          <a:effectLst/>
                        </a:rPr>
                        <a:t>905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95739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Unsubsidized Loan 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2,000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2,000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905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95739">
                <a:tc>
                  <a:txBody>
                    <a:bodyPr/>
                    <a:lstStyle/>
                    <a:p>
                      <a:pPr rtl="0" fontAlgn="b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PLUS Parent Loan 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$14,905 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$3,905 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000" b="1" dirty="0">
                          <a:solidFill>
                            <a:srgbClr val="002060"/>
                          </a:solidFill>
                          <a:effectLst/>
                        </a:rPr>
                        <a:t>$0</a:t>
                      </a:r>
                    </a:p>
                  </a:txBody>
                  <a:tcPr marL="24813" marR="24813" marT="0" marB="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687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Arial Headings"/>
              </a:rPr>
              <a:t>Scholarships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Arial Heading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2057400"/>
            <a:ext cx="4184035" cy="5007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Types of scholarships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Need-based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Family Income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Financial aid eligibility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Parent’s Education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Academics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Field of Study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High School grades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Test Scores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Skills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Athletic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Art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Dance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Writing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900" dirty="0" smtClean="0">
                <a:solidFill>
                  <a:schemeClr val="tx1"/>
                </a:solidFill>
              </a:rPr>
              <a:t>Music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5650297" y="2192865"/>
            <a:ext cx="4184034" cy="473692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Activities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Leadership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Military Service (Family or Student)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Volunteer Work</a:t>
            </a:r>
          </a:p>
          <a:p>
            <a:r>
              <a:rPr lang="en-US" sz="1800" dirty="0" smtClean="0"/>
              <a:t>Background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Culture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Ethnicity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First generation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Religion</a:t>
            </a:r>
          </a:p>
          <a:p>
            <a:r>
              <a:rPr lang="en-US" sz="1800" dirty="0" smtClean="0"/>
              <a:t>Other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Company sponsored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Government Sponsored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 smtClean="0"/>
              <a:t>Graduate School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2743200"/>
            <a:ext cx="1770402" cy="2376311"/>
          </a:xfrm>
          <a:prstGeom prst="rect">
            <a:avLst/>
          </a:prstGeom>
          <a:ln w="47625">
            <a:solidFill>
              <a:srgbClr val="0581CE"/>
            </a:solidFill>
          </a:ln>
        </p:spPr>
      </p:pic>
    </p:spTree>
    <p:extLst>
      <p:ext uri="{BB962C8B-B14F-4D97-AF65-F5344CB8AC3E}">
        <p14:creationId xmlns:p14="http://schemas.microsoft.com/office/powerpoint/2010/main" val="188070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382000" cy="6858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Scholarships: Where are they?</a:t>
            </a:r>
            <a:endParaRPr lang="en-US" sz="3200" dirty="0"/>
          </a:p>
        </p:txBody>
      </p:sp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152400" y="2240915"/>
            <a:ext cx="8229600" cy="4495800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Start with your local area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High School/School District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City/County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State/Residency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College/University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Institutional 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Outside Organization scholarships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Search Tools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Be cautious of </a:t>
            </a:r>
            <a:r>
              <a:rPr lang="en-US" sz="1600" b="1" u="sng" dirty="0">
                <a:solidFill>
                  <a:srgbClr val="FF0000"/>
                </a:solidFill>
              </a:rPr>
              <a:t>scams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Do not google search for scholarships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Instead use a reliable scholarship search, such as </a:t>
            </a:r>
            <a:r>
              <a:rPr lang="en-US" sz="1600" dirty="0" err="1">
                <a:solidFill>
                  <a:schemeClr val="tx1"/>
                </a:solidFill>
              </a:rPr>
              <a:t>FastWeb</a:t>
            </a:r>
            <a:endParaRPr lang="en-US" sz="1600" dirty="0">
              <a:solidFill>
                <a:schemeClr val="tx1"/>
              </a:solidFill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600" b="1" u="sng" dirty="0">
                <a:solidFill>
                  <a:schemeClr val="tx1"/>
                </a:solidFill>
              </a:rPr>
              <a:t>Do not pay </a:t>
            </a:r>
            <a:r>
              <a:rPr lang="en-US" sz="1600" dirty="0">
                <a:solidFill>
                  <a:schemeClr val="tx1"/>
                </a:solidFill>
              </a:rPr>
              <a:t>to apply for a scholarship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Some companies will use scholarship submissions for “free” advertising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Some may ask you to create a commercial, an article or an advertisement about their company</a:t>
            </a:r>
          </a:p>
          <a:p>
            <a:pPr algn="l">
              <a:defRPr/>
            </a:pP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959" y="2362200"/>
            <a:ext cx="2377281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9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59890"/>
            <a:ext cx="8229600" cy="518795"/>
          </a:xfrm>
        </p:spPr>
        <p:txBody>
          <a:bodyPr/>
          <a:lstStyle/>
          <a:p>
            <a:r>
              <a:rPr lang="en-US" dirty="0" smtClean="0"/>
              <a:t>Scholarship Deadlines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191000"/>
          </a:xfrm>
        </p:spPr>
        <p:txBody>
          <a:bodyPr numCol="2" anchor="ctr"/>
          <a:lstStyle/>
          <a:p>
            <a:r>
              <a:rPr lang="en-US" sz="2000" dirty="0" smtClean="0"/>
              <a:t>Depends on the donor/provider</a:t>
            </a:r>
          </a:p>
          <a:p>
            <a:r>
              <a:rPr lang="en-US" sz="2000" dirty="0" smtClean="0"/>
              <a:t>Fall Timeline</a:t>
            </a:r>
          </a:p>
          <a:p>
            <a:pPr lvl="1"/>
            <a:r>
              <a:rPr lang="en-US" sz="2000" dirty="0" smtClean="0"/>
              <a:t>Open: August/September</a:t>
            </a:r>
          </a:p>
          <a:p>
            <a:pPr lvl="1"/>
            <a:r>
              <a:rPr lang="en-US" sz="2000" dirty="0" smtClean="0"/>
              <a:t>Close: November/December</a:t>
            </a:r>
          </a:p>
          <a:p>
            <a:r>
              <a:rPr lang="en-US" sz="2000" dirty="0" smtClean="0"/>
              <a:t>Winter Timeline</a:t>
            </a:r>
          </a:p>
          <a:p>
            <a:pPr lvl="1"/>
            <a:r>
              <a:rPr lang="en-US" sz="2000" dirty="0" smtClean="0"/>
              <a:t>Open: December/January</a:t>
            </a:r>
          </a:p>
          <a:p>
            <a:pPr lvl="1"/>
            <a:r>
              <a:rPr lang="en-US" sz="2000" dirty="0" smtClean="0"/>
              <a:t>Close: February/March</a:t>
            </a:r>
          </a:p>
          <a:p>
            <a:endParaRPr lang="en-US" sz="2000" dirty="0" smtClean="0"/>
          </a:p>
          <a:p>
            <a:pPr algn="ctr">
              <a:buFont typeface="Wingdings" panose="05000000000000000000" pitchFamily="2" charset="2"/>
              <a:buChar char="v"/>
            </a:pPr>
            <a:r>
              <a:rPr lang="en-US" sz="2000" b="1" dirty="0" smtClean="0"/>
              <a:t>Some colleges &amp; universities will have freshman specific priority deadlines for scholarships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 smtClean="0"/>
              <a:t>Spring Timeline</a:t>
            </a:r>
          </a:p>
          <a:p>
            <a:pPr lvl="1"/>
            <a:r>
              <a:rPr lang="en-US" sz="2000" dirty="0" smtClean="0"/>
              <a:t>Open: January</a:t>
            </a:r>
          </a:p>
          <a:p>
            <a:pPr lvl="1"/>
            <a:r>
              <a:rPr lang="en-US" sz="2000" dirty="0" smtClean="0"/>
              <a:t>Close: March/April</a:t>
            </a:r>
          </a:p>
          <a:p>
            <a:r>
              <a:rPr lang="en-US" sz="2000" dirty="0" smtClean="0"/>
              <a:t>Summer Timeline</a:t>
            </a:r>
          </a:p>
          <a:p>
            <a:pPr lvl="1"/>
            <a:r>
              <a:rPr lang="en-US" sz="2000" dirty="0" smtClean="0"/>
              <a:t>Open: June/July</a:t>
            </a:r>
          </a:p>
          <a:p>
            <a:pPr lvl="1"/>
            <a:r>
              <a:rPr lang="en-US" sz="2000" dirty="0" smtClean="0"/>
              <a:t>Close: August/September</a:t>
            </a:r>
          </a:p>
          <a:p>
            <a:pPr lvl="1"/>
            <a:endParaRPr lang="en-US" sz="2000" dirty="0" smtClean="0"/>
          </a:p>
          <a:p>
            <a:pPr lvl="1"/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5029200"/>
            <a:ext cx="3505200" cy="1681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5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0"/>
            <a:ext cx="8229600" cy="1066800"/>
          </a:xfrm>
        </p:spPr>
        <p:txBody>
          <a:bodyPr/>
          <a:lstStyle/>
          <a:p>
            <a:pPr algn="l">
              <a:defRPr/>
            </a:pP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Arial Headings"/>
              </a:rPr>
              <a:t>Montana University System scholarships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Arial Heading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5" y="2438400"/>
            <a:ext cx="7771570" cy="4257630"/>
          </a:xfrm>
          <a:prstGeom prst="rect">
            <a:avLst/>
          </a:prstGeom>
          <a:ln w="47625">
            <a:solidFill>
              <a:srgbClr val="0581CE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334703" y="3144933"/>
            <a:ext cx="3237589" cy="520073"/>
          </a:xfrm>
          <a:prstGeom prst="rect">
            <a:avLst/>
          </a:prstGeom>
          <a:solidFill>
            <a:schemeClr val="bg1"/>
          </a:solidFill>
          <a:ln w="82550">
            <a:solidFill>
              <a:srgbClr val="0070C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</a:rPr>
              <a:t>www.mus.edu</a:t>
            </a:r>
            <a:endParaRPr lang="en-US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819400" y="4402976"/>
            <a:ext cx="1676400" cy="551838"/>
          </a:xfrm>
          <a:prstGeom prst="ellipse">
            <a:avLst/>
          </a:prstGeom>
          <a:noFill/>
          <a:ln w="635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3657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752601"/>
            <a:ext cx="7772400" cy="685800"/>
          </a:xfrm>
        </p:spPr>
        <p:txBody>
          <a:bodyPr/>
          <a:lstStyle/>
          <a:p>
            <a:pPr lvl="1">
              <a:defRPr/>
            </a:pP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Arial Headings"/>
                <a:cs typeface="Arial" pitchFamily="34" charset="0"/>
              </a:rPr>
              <a:t>Outside (other) scholarships</a:t>
            </a:r>
            <a:endParaRPr lang="en-US" sz="3600" dirty="0">
              <a:latin typeface="Arial Headings"/>
            </a:endParaRPr>
          </a:p>
        </p:txBody>
      </p:sp>
      <p:pic>
        <p:nvPicPr>
          <p:cNvPr id="6" name="Picture 6" descr="Screenshot of StudentAid.gov homepage" title="Screenshot of StudentAid.gov homep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413001"/>
            <a:ext cx="4876800" cy="41524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55920" y="2438401"/>
            <a:ext cx="3383280" cy="1938992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</a:rPr>
              <a:t>Use FREE scholarship search tools</a:t>
            </a:r>
            <a:endParaRPr lang="en-US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89880" y="4800600"/>
            <a:ext cx="3429000" cy="1005730"/>
          </a:xfrm>
          <a:prstGeom prst="wave">
            <a:avLst>
              <a:gd name="adj1" fmla="val 8082"/>
              <a:gd name="adj2" fmla="val 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StudentAid.gov/scholarships</a:t>
            </a:r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35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0"/>
            <a:ext cx="7772400" cy="685800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rial Headings"/>
              </a:rPr>
              <a:t>Additional Resources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Arial Heading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362200"/>
            <a:ext cx="6400800" cy="41910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ody"/>
              </a:rPr>
              <a:t>Health &amp; Human Services</a:t>
            </a:r>
          </a:p>
          <a:p>
            <a:pPr algn="l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1400" dirty="0" smtClean="0">
              <a:solidFill>
                <a:schemeClr val="tx2">
                  <a:lumMod val="75000"/>
                </a:schemeClr>
              </a:solidFill>
              <a:latin typeface="Arial Body"/>
            </a:endParaRPr>
          </a:p>
          <a:p>
            <a:pPr algn="l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ody"/>
              </a:rPr>
              <a:t>Veteran’s benefits</a:t>
            </a:r>
          </a:p>
          <a:p>
            <a:pPr algn="l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1400" dirty="0" smtClean="0">
              <a:solidFill>
                <a:schemeClr val="tx2">
                  <a:lumMod val="75000"/>
                </a:schemeClr>
              </a:solidFill>
              <a:latin typeface="Arial Body"/>
            </a:endParaRPr>
          </a:p>
          <a:p>
            <a:pPr algn="l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ody"/>
              </a:rPr>
              <a:t>Military Service Scholarship (ROTC)</a:t>
            </a:r>
          </a:p>
          <a:p>
            <a:pPr algn="l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1400" dirty="0" smtClean="0">
              <a:solidFill>
                <a:schemeClr val="tx2">
                  <a:lumMod val="75000"/>
                </a:schemeClr>
              </a:solidFill>
              <a:latin typeface="Arial Body"/>
            </a:endParaRPr>
          </a:p>
          <a:p>
            <a:pPr algn="l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ody"/>
              </a:rPr>
              <a:t>Bureau of Indian Affairs (BIA) Grants</a:t>
            </a:r>
          </a:p>
          <a:p>
            <a:pPr algn="l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1400" dirty="0" smtClean="0">
              <a:solidFill>
                <a:schemeClr val="tx2">
                  <a:lumMod val="75000"/>
                </a:schemeClr>
              </a:solidFill>
              <a:latin typeface="Arial Body"/>
            </a:endParaRPr>
          </a:p>
          <a:p>
            <a:pPr algn="l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ody"/>
              </a:rPr>
              <a:t>Tribal assistance</a:t>
            </a:r>
          </a:p>
          <a:p>
            <a:pPr algn="l" eaLnBrk="1" hangingPunct="1">
              <a:lnSpc>
                <a:spcPct val="90000"/>
              </a:lnSpc>
              <a:defRPr/>
            </a:pPr>
            <a:endParaRPr lang="en-US" sz="1400" dirty="0" smtClean="0">
              <a:solidFill>
                <a:schemeClr val="tx2">
                  <a:lumMod val="75000"/>
                </a:schemeClr>
              </a:solidFill>
              <a:latin typeface="Arial Body"/>
            </a:endParaRPr>
          </a:p>
          <a:p>
            <a:pPr algn="l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ody"/>
              </a:rPr>
              <a:t>American Indian Tuition Waiver</a:t>
            </a:r>
          </a:p>
          <a:p>
            <a:pPr algn="l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endParaRPr lang="en-US" sz="1400" dirty="0" smtClean="0">
              <a:solidFill>
                <a:schemeClr val="tx2">
                  <a:lumMod val="75000"/>
                </a:schemeClr>
              </a:solidFill>
              <a:latin typeface="Arial Body"/>
            </a:endParaRPr>
          </a:p>
          <a:p>
            <a:pPr algn="l" eaLnBrk="1" hangingPunct="1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ody"/>
              </a:rPr>
              <a:t>Vocational rehabilitation</a:t>
            </a:r>
          </a:p>
          <a:p>
            <a:pPr algn="l">
              <a:buFont typeface="Arial" pitchFamily="34" charset="0"/>
              <a:buChar char="•"/>
              <a:defRPr/>
            </a:pPr>
            <a:endParaRPr lang="en-US" sz="2400" dirty="0">
              <a:solidFill>
                <a:schemeClr val="tx2">
                  <a:lumMod val="75000"/>
                </a:schemeClr>
              </a:solidFill>
              <a:latin typeface="Arial Body"/>
            </a:endParaRPr>
          </a:p>
        </p:txBody>
      </p:sp>
    </p:spTree>
    <p:extLst>
      <p:ext uri="{BB962C8B-B14F-4D97-AF65-F5344CB8AC3E}">
        <p14:creationId xmlns:p14="http://schemas.microsoft.com/office/powerpoint/2010/main" val="107620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76401"/>
            <a:ext cx="7772400" cy="762000"/>
          </a:xfrm>
        </p:spPr>
        <p:txBody>
          <a:bodyPr/>
          <a:lstStyle/>
          <a:p>
            <a:pPr>
              <a:defRPr/>
            </a:pP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Arial Headings"/>
              </a:rPr>
              <a:t>Financial Aid Mistakes to Avoid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latin typeface="Arial Headings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1"/>
            <a:ext cx="8001000" cy="3962399"/>
          </a:xfrm>
        </p:spPr>
        <p:txBody>
          <a:bodyPr numCol="2"/>
          <a:lstStyle/>
          <a:p>
            <a:pPr algn="l" eaLnBrk="1" hangingPunct="1">
              <a:defRPr/>
            </a:pP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ody"/>
              </a:rPr>
              <a:t>Most Common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ody"/>
              </a:rPr>
              <a:t>Mistakes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latin typeface="Arial Body"/>
              </a:rPr>
              <a:t>:</a:t>
            </a:r>
          </a:p>
          <a:p>
            <a:pPr lvl="1" algn="l" eaLnBrk="1" hangingPunct="1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 Body"/>
              </a:rPr>
              <a:t>Wrong Social Security numbers</a:t>
            </a:r>
          </a:p>
          <a:p>
            <a:pPr lvl="1" algn="l" eaLnBrk="1" hangingPunct="1"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tx2">
                  <a:lumMod val="75000"/>
                </a:schemeClr>
              </a:solidFill>
              <a:latin typeface="Arial Body"/>
            </a:endParaRPr>
          </a:p>
          <a:p>
            <a:pPr lvl="1" algn="l" eaLnBrk="1" hangingPunct="1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 Body"/>
              </a:rPr>
              <a:t>Divorced/remarried parental information</a:t>
            </a:r>
          </a:p>
          <a:p>
            <a:pPr lvl="1" algn="l" eaLnBrk="1" hangingPunct="1"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tx2">
                  <a:lumMod val="75000"/>
                </a:schemeClr>
              </a:solidFill>
              <a:latin typeface="Arial Body"/>
            </a:endParaRPr>
          </a:p>
          <a:p>
            <a:pPr lvl="1" algn="l" eaLnBrk="1" hangingPunct="1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 Body"/>
              </a:rPr>
              <a:t>Reporting assets and income incorrectly</a:t>
            </a:r>
          </a:p>
          <a:p>
            <a:pPr lvl="1" algn="l" eaLnBrk="1" hangingPunct="1"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tx2">
                  <a:lumMod val="75000"/>
                </a:schemeClr>
              </a:solidFill>
              <a:latin typeface="Arial Body"/>
            </a:endParaRPr>
          </a:p>
          <a:p>
            <a:pPr lvl="1" algn="l" eaLnBrk="1" hangingPunct="1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 Body"/>
              </a:rPr>
              <a:t>Household size/# in </a:t>
            </a: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 Body"/>
              </a:rPr>
              <a:t>college</a:t>
            </a:r>
          </a:p>
          <a:p>
            <a:pPr lvl="1" algn="l" eaLnBrk="1" hangingPunct="1">
              <a:defRPr/>
            </a:pPr>
            <a:endParaRPr lang="en-US" sz="1800" dirty="0">
              <a:solidFill>
                <a:schemeClr val="tx2">
                  <a:lumMod val="75000"/>
                </a:schemeClr>
              </a:solidFill>
              <a:latin typeface="Arial Body"/>
            </a:endParaRPr>
          </a:p>
          <a:p>
            <a:pPr lvl="1" algn="l" eaLnBrk="1" hangingPunct="1">
              <a:buFont typeface="Arial" pitchFamily="34" charset="0"/>
              <a:buChar char="•"/>
              <a:defRPr/>
            </a:pPr>
            <a:endParaRPr lang="en-US" sz="1800" dirty="0" smtClean="0">
              <a:solidFill>
                <a:schemeClr val="tx2">
                  <a:lumMod val="75000"/>
                </a:schemeClr>
              </a:solidFill>
              <a:latin typeface="Arial Body"/>
            </a:endParaRPr>
          </a:p>
          <a:p>
            <a:pPr lvl="1" algn="l" eaLnBrk="1" hangingPunct="1"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tx2">
                  <a:lumMod val="75000"/>
                </a:schemeClr>
              </a:solidFill>
              <a:latin typeface="Arial Body"/>
            </a:endParaRPr>
          </a:p>
          <a:p>
            <a:pPr lvl="1" algn="l" eaLnBrk="1" hangingPunct="1"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 Body"/>
              </a:rPr>
              <a:t>Not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 Body"/>
              </a:rPr>
              <a:t>filing early/missing out on additional funds</a:t>
            </a:r>
          </a:p>
          <a:p>
            <a:pPr lvl="2" algn="l" eaLnBrk="1" hangingPunct="1">
              <a:defRPr/>
            </a:pPr>
            <a:endParaRPr lang="en-US" sz="1800" dirty="0">
              <a:solidFill>
                <a:schemeClr val="tx2">
                  <a:lumMod val="75000"/>
                </a:schemeClr>
              </a:solidFill>
              <a:latin typeface="Arial Body"/>
            </a:endParaRPr>
          </a:p>
          <a:p>
            <a:pPr lvl="1" algn="l" eaLnBrk="1" hangingPunct="1"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 Body"/>
              </a:rPr>
              <a:t>Procrastination/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 Body"/>
              </a:rPr>
              <a:t>Not submitting the FAFSA </a:t>
            </a:r>
          </a:p>
          <a:p>
            <a:pPr lvl="1" algn="l" eaLnBrk="1" hangingPunct="1">
              <a:defRPr/>
            </a:pPr>
            <a:endParaRPr lang="en-US" sz="1800" dirty="0">
              <a:solidFill>
                <a:schemeClr val="tx2">
                  <a:lumMod val="75000"/>
                </a:schemeClr>
              </a:solidFill>
              <a:latin typeface="Arial Body"/>
            </a:endParaRPr>
          </a:p>
          <a:p>
            <a:pPr lvl="1" algn="l" eaLnBrk="1" hangingPunct="1">
              <a:buFont typeface="Arial" pitchFamily="34" charset="0"/>
              <a:buChar char="•"/>
              <a:defRPr/>
            </a:pPr>
            <a:r>
              <a:rPr lang="en-US" sz="1800" dirty="0" smtClean="0">
                <a:solidFill>
                  <a:schemeClr val="tx2">
                    <a:lumMod val="75000"/>
                  </a:schemeClr>
                </a:solidFill>
                <a:latin typeface="Arial Body"/>
              </a:rPr>
              <a:t>Paying </a:t>
            </a: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 Body"/>
              </a:rPr>
              <a:t>for scholarship searches, FAFSA filing</a:t>
            </a:r>
          </a:p>
          <a:p>
            <a:pPr lvl="2" algn="l" eaLnBrk="1" hangingPunct="1">
              <a:buFont typeface="Arial" pitchFamily="34" charset="0"/>
              <a:buChar char="•"/>
              <a:defRPr/>
            </a:pPr>
            <a:endParaRPr lang="en-US" sz="1800" dirty="0">
              <a:solidFill>
                <a:schemeClr val="tx2">
                  <a:lumMod val="75000"/>
                </a:schemeClr>
              </a:solidFill>
              <a:latin typeface="Arial Body"/>
            </a:endParaRPr>
          </a:p>
          <a:p>
            <a:pPr lvl="1" algn="l" eaLnBrk="1" hangingPunct="1"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chemeClr val="tx2">
                    <a:lumMod val="75000"/>
                  </a:schemeClr>
                </a:solidFill>
                <a:latin typeface="Arial Body"/>
              </a:rPr>
              <a:t>Assuming that financial aid is for someone else</a:t>
            </a:r>
          </a:p>
          <a:p>
            <a:pPr algn="l" eaLnBrk="1" hangingPunct="1">
              <a:defRPr/>
            </a:pPr>
            <a:endParaRPr lang="en-US" sz="1800" dirty="0" smtClean="0">
              <a:solidFill>
                <a:schemeClr val="tx2">
                  <a:lumMod val="75000"/>
                </a:schemeClr>
              </a:solidFill>
              <a:latin typeface="Arial Body"/>
            </a:endParaRPr>
          </a:p>
        </p:txBody>
      </p:sp>
    </p:spTree>
    <p:extLst>
      <p:ext uri="{BB962C8B-B14F-4D97-AF65-F5344CB8AC3E}">
        <p14:creationId xmlns:p14="http://schemas.microsoft.com/office/powerpoint/2010/main" val="3773547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52600"/>
            <a:ext cx="8229600" cy="533400"/>
          </a:xfrm>
        </p:spPr>
        <p:txBody>
          <a:bodyPr/>
          <a:lstStyle/>
          <a:p>
            <a:r>
              <a:rPr lang="en-US" dirty="0" smtClean="0"/>
              <a:t>FAFSA Assistance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4435475"/>
          </a:xfrm>
        </p:spPr>
        <p:txBody>
          <a:bodyPr/>
          <a:lstStyle/>
          <a:p>
            <a:r>
              <a:rPr lang="en-US" sz="2400" dirty="0" smtClean="0"/>
              <a:t>Who:</a:t>
            </a:r>
          </a:p>
          <a:p>
            <a:pPr lvl="1"/>
            <a:r>
              <a:rPr lang="en-US" sz="2400" dirty="0" smtClean="0"/>
              <a:t>Hosted by TR</a:t>
            </a:r>
            <a:r>
              <a:rPr lang="en-US" sz="24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/>
              <a:t>O Upward Bound</a:t>
            </a:r>
          </a:p>
          <a:p>
            <a:r>
              <a:rPr lang="en-US" sz="2400" dirty="0" smtClean="0"/>
              <a:t>When:</a:t>
            </a:r>
          </a:p>
          <a:p>
            <a:pPr lvl="1"/>
            <a:r>
              <a:rPr lang="en-US" sz="2400" dirty="0" smtClean="0"/>
              <a:t>Saturday, October 19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from 9am-12pm</a:t>
            </a:r>
          </a:p>
          <a:p>
            <a:r>
              <a:rPr lang="en-US" sz="2400" dirty="0" smtClean="0"/>
              <a:t>Where:</a:t>
            </a:r>
          </a:p>
          <a:p>
            <a:pPr lvl="1"/>
            <a:r>
              <a:rPr lang="en-US" sz="2400" dirty="0" smtClean="0"/>
              <a:t>Montana State University of Billings</a:t>
            </a:r>
          </a:p>
          <a:p>
            <a:pPr lvl="1"/>
            <a:r>
              <a:rPr lang="en-US" sz="2400" dirty="0" smtClean="0"/>
              <a:t>Room: TBD</a:t>
            </a:r>
          </a:p>
          <a:p>
            <a:r>
              <a:rPr lang="en-US" sz="2400" dirty="0" smtClean="0"/>
              <a:t>Why:</a:t>
            </a:r>
          </a:p>
          <a:p>
            <a:pPr lvl="1"/>
            <a:r>
              <a:rPr lang="en-US" sz="2000" dirty="0" smtClean="0"/>
              <a:t>To help students and families of high school &amp; college students submit their FAFSA applications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265680"/>
            <a:ext cx="256222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57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8229600" cy="6096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" y="2209800"/>
            <a:ext cx="8107680" cy="4319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457200" y="1676400"/>
            <a:ext cx="8229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US" sz="4400" b="1" dirty="0" smtClean="0">
                <a:solidFill>
                  <a:schemeClr val="accent3">
                    <a:lumMod val="50000"/>
                  </a:schemeClr>
                </a:solidFill>
                <a:latin typeface="Arial Headings"/>
                <a:ea typeface="+mj-ea"/>
                <a:cs typeface="Arial" pitchFamily="34" charset="0"/>
              </a:rPr>
              <a:t>How much does college cost?</a:t>
            </a:r>
            <a:endParaRPr lang="en-US" sz="4400" b="1" dirty="0">
              <a:solidFill>
                <a:schemeClr val="accent3">
                  <a:lumMod val="50000"/>
                </a:schemeClr>
              </a:solidFill>
              <a:latin typeface="Arial Headings"/>
              <a:ea typeface="+mj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2930" y="2486870"/>
            <a:ext cx="257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 or 4 year?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8530" y="3250547"/>
            <a:ext cx="4561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Public or private?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2930" y="3947758"/>
            <a:ext cx="37719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In-state or out-of-state? (WUE?)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2930" y="5215486"/>
            <a:ext cx="45466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Full-time or part-time? </a:t>
            </a:r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95800" y="2362200"/>
            <a:ext cx="4447798" cy="1849120"/>
          </a:xfrm>
          <a:prstGeom prst="rect">
            <a:avLst/>
          </a:prstGeom>
          <a:solidFill>
            <a:schemeClr val="bg1"/>
          </a:solidFill>
          <a:ln w="79375">
            <a:solidFill>
              <a:srgbClr val="F2B800"/>
            </a:solidFill>
          </a:ln>
        </p:spPr>
        <p:txBody>
          <a:bodyPr wrap="square" rtlCol="0">
            <a:noAutofit/>
          </a:bodyPr>
          <a:lstStyle/>
          <a:p>
            <a:r>
              <a:rPr lang="en-US" sz="3000" dirty="0" smtClean="0"/>
              <a:t>You want to find a college that fits your budget, so you browse some websites…</a:t>
            </a:r>
            <a:endParaRPr lang="en-US" sz="3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4419600"/>
            <a:ext cx="2498793" cy="2205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572" y="2237739"/>
            <a:ext cx="3415109" cy="37690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8250" y="1828800"/>
            <a:ext cx="6447501" cy="51435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  <a:latin typeface="Arial Headings"/>
              </a:rPr>
              <a:t>WUE/WICHE 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rial Headings"/>
              </a:rPr>
              <a:t>Information</a:t>
            </a:r>
            <a:b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rial Headings"/>
              </a:rPr>
            </a:br>
            <a:r>
              <a:rPr lang="en-US" sz="1350" dirty="0">
                <a:latin typeface="Arial Body"/>
              </a:rPr>
              <a:t/>
            </a:r>
            <a:br>
              <a:rPr lang="en-US" sz="1350" dirty="0">
                <a:latin typeface="Arial Body"/>
              </a:rPr>
            </a:br>
            <a:endParaRPr lang="en-US" sz="135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06930"/>
            <a:ext cx="6447501" cy="3591222"/>
          </a:xfrm>
        </p:spPr>
        <p:txBody>
          <a:bodyPr/>
          <a:lstStyle/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Western Undergraduate Exchange Program – WUE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800" b="1" dirty="0">
                <a:solidFill>
                  <a:schemeClr val="accent3">
                    <a:lumMod val="50000"/>
                  </a:schemeClr>
                </a:solidFill>
                <a:latin typeface="Arial Narrow" panose="020B0606020202030204" pitchFamily="34" charset="0"/>
              </a:rPr>
              <a:t>Western Interstate Commission for Higher Education - WICHE</a:t>
            </a:r>
            <a:endParaRPr lang="en-US" sz="1800" dirty="0">
              <a:solidFill>
                <a:srgbClr val="4F81BD">
                  <a:lumMod val="50000"/>
                </a:srgb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Eligible students get reduced out-of-state tuition rate of 150% of resident tuition at participating two- and four-year college programs outside of their home state.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Reduced tuition rate is not automatically awarded.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1800" dirty="0">
                <a:solidFill>
                  <a:srgbClr val="4F81BD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Many institutions limit the number of new WUE/WICHE awards each academic year, so apply early!</a:t>
            </a:r>
          </a:p>
          <a:p>
            <a:pPr marL="0" indent="0">
              <a:buNone/>
              <a:defRPr/>
            </a:pPr>
            <a:endParaRPr lang="en-US" b="1" dirty="0">
              <a:solidFill>
                <a:schemeClr val="tx2">
                  <a:lumMod val="75000"/>
                </a:schemeClr>
              </a:solidFill>
              <a:latin typeface="Arial Body"/>
              <a:hlinkClick r:id=""/>
            </a:endParaRPr>
          </a:p>
          <a:p>
            <a:pPr lvl="0">
              <a:defRPr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 Body"/>
                <a:hlinkClick r:id=""/>
              </a:rPr>
              <a:t>http://wue.wiche.edu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  <a:latin typeface="Arial Body"/>
              </a:rPr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78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8" descr="Image result for student money"/>
          <p:cNvSpPr>
            <a:spLocks noChangeAspect="1" noChangeArrowheads="1"/>
          </p:cNvSpPr>
          <p:nvPr/>
        </p:nvSpPr>
        <p:spPr bwMode="auto">
          <a:xfrm>
            <a:off x="116681" y="748903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922812" y="1676400"/>
            <a:ext cx="7298376" cy="758069"/>
          </a:xfrm>
          <a:prstGeom prst="rect">
            <a:avLst/>
          </a:prstGeom>
        </p:spPr>
        <p:txBody>
          <a:bodyPr vert="horz" lIns="68580" tIns="34290" rIns="68580" bIns="3429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/>
              <a:t>Sticker Price vs. Net Price</a:t>
            </a:r>
            <a:endParaRPr lang="en-US" b="1" dirty="0">
              <a:solidFill>
                <a:srgbClr val="F2B8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87" y="2434469"/>
            <a:ext cx="7598627" cy="3976615"/>
          </a:xfrm>
          <a:prstGeom prst="rect">
            <a:avLst/>
          </a:prstGeom>
          <a:ln w="317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81814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178676" y="1766455"/>
            <a:ext cx="85344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rial Headings"/>
                <a:cs typeface="Arial" pitchFamily="34" charset="0"/>
              </a:rPr>
              <a:t>Cost of Attendance</a:t>
            </a:r>
            <a:endParaRPr lang="en-US" dirty="0" smtClean="0">
              <a:solidFill>
                <a:schemeClr val="accent3">
                  <a:lumMod val="50000"/>
                </a:schemeClr>
              </a:solidFill>
              <a:latin typeface="Arial Heading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16" y="2438400"/>
            <a:ext cx="4773582" cy="3901778"/>
          </a:xfrm>
          <a:prstGeom prst="rect">
            <a:avLst/>
          </a:prstGeom>
        </p:spPr>
      </p:pic>
      <p:sp>
        <p:nvSpPr>
          <p:cNvPr id="8" name="Content Placeholder 6"/>
          <p:cNvSpPr txBox="1">
            <a:spLocks/>
          </p:cNvSpPr>
          <p:nvPr/>
        </p:nvSpPr>
        <p:spPr>
          <a:xfrm>
            <a:off x="4800600" y="2547270"/>
            <a:ext cx="4615263" cy="388077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mtClean="0"/>
              <a:t>University of Montana Western-$20,722</a:t>
            </a:r>
          </a:p>
          <a:p>
            <a:r>
              <a:rPr lang="en-US" sz="1600" smtClean="0"/>
              <a:t>Montana State University-Northern –$17,720</a:t>
            </a:r>
          </a:p>
          <a:p>
            <a:r>
              <a:rPr lang="en-US" sz="1600" smtClean="0"/>
              <a:t>Flathead Valley Community College- $16,124</a:t>
            </a:r>
          </a:p>
          <a:p>
            <a:r>
              <a:rPr lang="en-US" sz="1600" smtClean="0"/>
              <a:t>Fort Peck Community College- $15,100</a:t>
            </a:r>
          </a:p>
          <a:p>
            <a:endParaRPr lang="en-US" sz="15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44" y="4000440"/>
            <a:ext cx="8116712" cy="253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1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828800"/>
            <a:ext cx="8839200" cy="685800"/>
          </a:xfrm>
        </p:spPr>
        <p:txBody>
          <a:bodyPr/>
          <a:lstStyle/>
          <a:p>
            <a:r>
              <a:rPr lang="en-US" sz="3200" dirty="0" smtClean="0"/>
              <a:t>What is Expected Family Contribution (EFC)?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0"/>
            <a:ext cx="8229600" cy="3459163"/>
          </a:xfrm>
        </p:spPr>
        <p:txBody>
          <a:bodyPr/>
          <a:lstStyle/>
          <a:p>
            <a:r>
              <a:rPr lang="en-US" dirty="0" smtClean="0"/>
              <a:t>Calculated using info from FAFSA</a:t>
            </a:r>
          </a:p>
          <a:p>
            <a:r>
              <a:rPr lang="en-US" dirty="0" smtClean="0"/>
              <a:t>Stays the same regardless of college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 smtClean="0"/>
              <a:t>Cost of Attendance</a:t>
            </a:r>
          </a:p>
          <a:p>
            <a:pPr marL="914400" lvl="2" indent="0">
              <a:buNone/>
            </a:pPr>
            <a:r>
              <a:rPr lang="en-US" u="sng" dirty="0" smtClean="0"/>
              <a:t>-Expected Family Contribution </a:t>
            </a:r>
            <a:r>
              <a:rPr lang="en-US" dirty="0" smtClean="0"/>
              <a:t>(parent &amp; student)</a:t>
            </a:r>
          </a:p>
          <a:p>
            <a:pPr marL="914400" lvl="2" indent="0">
              <a:buNone/>
            </a:pPr>
            <a:r>
              <a:rPr lang="en-US" dirty="0" smtClean="0"/>
              <a:t>= Financial Need </a:t>
            </a:r>
            <a:r>
              <a:rPr lang="en-US" dirty="0" smtClean="0">
                <a:sym typeface="Wingdings" panose="05000000000000000000" pitchFamily="2" charset="2"/>
              </a:rPr>
              <a:t> types of aid you may receive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E1BAAD-30CC-40D4-9B10-4EC40C8CE10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1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752600"/>
            <a:ext cx="8229600" cy="1056640"/>
          </a:xfrm>
        </p:spPr>
        <p:txBody>
          <a:bodyPr/>
          <a:lstStyle/>
          <a:p>
            <a:pPr algn="l"/>
            <a:r>
              <a:rPr lang="en-US" sz="3800" b="1" dirty="0" smtClean="0">
                <a:solidFill>
                  <a:schemeClr val="accent3">
                    <a:lumMod val="50000"/>
                  </a:schemeClr>
                </a:solidFill>
                <a:latin typeface="Arial Headings"/>
              </a:rPr>
              <a:t>What is the FAFSA form used for?</a:t>
            </a:r>
            <a:endParaRPr lang="en-US" sz="3800" b="1" dirty="0">
              <a:solidFill>
                <a:schemeClr val="accent3">
                  <a:lumMod val="50000"/>
                </a:schemeClr>
              </a:solidFill>
              <a:latin typeface="Arial Heading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713038"/>
            <a:ext cx="8915400" cy="3916362"/>
          </a:xfrm>
        </p:spPr>
        <p:txBody>
          <a:bodyPr/>
          <a:lstStyle/>
          <a:p>
            <a:r>
              <a:rPr lang="en-US" sz="2000" dirty="0"/>
              <a:t>FAFSA= Free Application for Federal Student Aid</a:t>
            </a:r>
          </a:p>
          <a:p>
            <a:r>
              <a:rPr lang="en-US" sz="2000" dirty="0"/>
              <a:t>Use FAFSA to determine eligibility and apply for: </a:t>
            </a:r>
          </a:p>
          <a:p>
            <a:pPr lvl="1"/>
            <a:r>
              <a:rPr lang="en-US" sz="2000" dirty="0"/>
              <a:t>Grants</a:t>
            </a:r>
          </a:p>
          <a:p>
            <a:pPr lvl="1"/>
            <a:r>
              <a:rPr lang="en-US" sz="2000" dirty="0"/>
              <a:t>Work Study</a:t>
            </a:r>
          </a:p>
          <a:p>
            <a:pPr lvl="1"/>
            <a:r>
              <a:rPr lang="en-US" sz="2000" dirty="0"/>
              <a:t>Loans</a:t>
            </a:r>
          </a:p>
          <a:p>
            <a:pPr lvl="1"/>
            <a:r>
              <a:rPr lang="en-US" sz="2000" dirty="0"/>
              <a:t>Some State aid</a:t>
            </a:r>
          </a:p>
          <a:p>
            <a:r>
              <a:rPr lang="en-US" sz="2000" dirty="0"/>
              <a:t>Will we qualify?</a:t>
            </a:r>
          </a:p>
          <a:p>
            <a:pPr lvl="1"/>
            <a:r>
              <a:rPr lang="en-US" sz="2000" dirty="0"/>
              <a:t>Every family who applies can receive some type of aid</a:t>
            </a:r>
          </a:p>
          <a:p>
            <a:pPr lvl="1"/>
            <a:r>
              <a:rPr lang="en-US" sz="2000" dirty="0"/>
              <a:t>Non-need based student loans are available to any student</a:t>
            </a:r>
          </a:p>
          <a:p>
            <a:pPr lvl="1"/>
            <a:r>
              <a:rPr lang="en-US" sz="2000" dirty="0"/>
              <a:t>Student must have HS Diploma, GED, HiSet, or homeschool completion certificate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1611" y="3429000"/>
            <a:ext cx="3745709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27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17145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 smtClean="0"/>
              <a:t>How do you get financial aid for college?</a:t>
            </a:r>
          </a:p>
        </p:txBody>
      </p:sp>
      <p:sp>
        <p:nvSpPr>
          <p:cNvPr id="9" name="Rectangle 8"/>
          <p:cNvSpPr/>
          <p:nvPr/>
        </p:nvSpPr>
        <p:spPr>
          <a:xfrm>
            <a:off x="-152400" y="2133600"/>
            <a:ext cx="180074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1</a:t>
            </a:r>
            <a:endParaRPr lang="en-US" sz="9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3523" y="2641505"/>
            <a:ext cx="3584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Free </a:t>
            </a:r>
            <a:r>
              <a:rPr lang="en-US" sz="2800" b="1" dirty="0"/>
              <a:t>A</a:t>
            </a:r>
            <a:r>
              <a:rPr lang="en-US" sz="2800" b="1" dirty="0" smtClean="0"/>
              <a:t>pplication for</a:t>
            </a:r>
            <a:br>
              <a:rPr lang="en-US" sz="2800" b="1" dirty="0" smtClean="0"/>
            </a:br>
            <a:r>
              <a:rPr lang="en-US" sz="2800" b="1" dirty="0"/>
              <a:t>F</a:t>
            </a:r>
            <a:r>
              <a:rPr lang="en-US" sz="2800" b="1" dirty="0" smtClean="0"/>
              <a:t>ederal </a:t>
            </a:r>
            <a:r>
              <a:rPr lang="en-US" sz="2800" b="1" dirty="0"/>
              <a:t>S</a:t>
            </a:r>
            <a:r>
              <a:rPr lang="en-US" sz="2800" b="1" dirty="0" smtClean="0"/>
              <a:t>tudent</a:t>
            </a:r>
            <a:r>
              <a:rPr lang="en-US" sz="2800" b="1" dirty="0"/>
              <a:t> Aid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597039"/>
            <a:ext cx="3505700" cy="71603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" y="4016140"/>
            <a:ext cx="160925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2</a:t>
            </a:r>
            <a:endParaRPr lang="en-US" sz="9600" b="1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39175" y="4268425"/>
            <a:ext cx="34365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Scholarship</a:t>
            </a:r>
            <a:br>
              <a:rPr lang="en-US" sz="3200" b="1" dirty="0" smtClean="0"/>
            </a:br>
            <a:r>
              <a:rPr lang="en-US" sz="3200" b="1" dirty="0" smtClean="0"/>
              <a:t>Applications</a:t>
            </a:r>
            <a:endParaRPr lang="en-US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308871" y="4273398"/>
            <a:ext cx="370835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200" b="1" dirty="0" smtClean="0">
                <a:solidFill>
                  <a:srgbClr val="0070C0"/>
                </a:solidFill>
              </a:rPr>
              <a:t>Institution (School)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200" b="1" dirty="0" smtClean="0">
                <a:solidFill>
                  <a:srgbClr val="0070C0"/>
                </a:solidFill>
              </a:rPr>
              <a:t>State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en-US" sz="2200" b="1" dirty="0" smtClean="0">
                <a:solidFill>
                  <a:srgbClr val="0070C0"/>
                </a:solidFill>
              </a:rPr>
              <a:t>Outside Scholarships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6614" y="5707463"/>
            <a:ext cx="10281920" cy="7316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Every year, submit applications </a:t>
            </a:r>
            <a:r>
              <a:rPr lang="en-US" sz="3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fall</a:t>
            </a:r>
            <a:r>
              <a:rPr lang="en-US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the following year.</a:t>
            </a:r>
            <a:r>
              <a:rPr lang="en-US" sz="3000" b="1" dirty="0" smtClean="0">
                <a:solidFill>
                  <a:srgbClr val="65AB4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Deadlines vary. </a:t>
            </a:r>
            <a:endParaRPr lang="en-US" sz="3000" b="1" dirty="0">
              <a:solidFill>
                <a:srgbClr val="65AB4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5240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FEB9041C11D743993D52E5F9629895" ma:contentTypeVersion="0" ma:contentTypeDescription="Create a new document." ma:contentTypeScope="" ma:versionID="1253f6538a4eb301f4f645253693c236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5F856761-95A1-4B97-A5BD-6348E6C3C0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E4877347-C3FC-47DD-B375-76A3DD3715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6ECFB91-D020-4294-97E2-5680936E29F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9734</TotalTime>
  <Words>1639</Words>
  <Application>Microsoft Office PowerPoint</Application>
  <PresentationFormat>On-screen Show (4:3)</PresentationFormat>
  <Paragraphs>328</Paragraphs>
  <Slides>29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Arial Black</vt:lpstr>
      <vt:lpstr>Arial Body</vt:lpstr>
      <vt:lpstr>Arial Headings</vt:lpstr>
      <vt:lpstr>Arial Narrow</vt:lpstr>
      <vt:lpstr>Calibri</vt:lpstr>
      <vt:lpstr>Courier New</vt:lpstr>
      <vt:lpstr>Wingdings</vt:lpstr>
      <vt:lpstr>Custom Design</vt:lpstr>
      <vt:lpstr>2_Custom Design</vt:lpstr>
      <vt:lpstr>Financial Aid 101</vt:lpstr>
      <vt:lpstr>Topics</vt:lpstr>
      <vt:lpstr>PowerPoint Presentation</vt:lpstr>
      <vt:lpstr>WUE/WICHE Information  </vt:lpstr>
      <vt:lpstr>PowerPoint Presentation</vt:lpstr>
      <vt:lpstr>Cost of Attendance</vt:lpstr>
      <vt:lpstr>What is Expected Family Contribution (EFC)?</vt:lpstr>
      <vt:lpstr>What is the FAFSA form used for?</vt:lpstr>
      <vt:lpstr>How do you get financial aid for college?</vt:lpstr>
      <vt:lpstr>Free Application For Federal Student Aid (FAFSA) </vt:lpstr>
      <vt:lpstr>Things you need for FAFSA</vt:lpstr>
      <vt:lpstr>Federal Student Aid (FSA) ID</vt:lpstr>
      <vt:lpstr>Completing the FAFSA</vt:lpstr>
      <vt:lpstr>Dependent vs. Independent</vt:lpstr>
      <vt:lpstr>PowerPoint Presentation</vt:lpstr>
      <vt:lpstr>The IRS Data Retrieval Tool</vt:lpstr>
      <vt:lpstr>I filed the FAFSA- now what?</vt:lpstr>
      <vt:lpstr>Federal Student Aid/FAFSA</vt:lpstr>
      <vt:lpstr>Federal Student Aid/FAFSA</vt:lpstr>
      <vt:lpstr>PowerPoint Presentation</vt:lpstr>
      <vt:lpstr>Scholarships</vt:lpstr>
      <vt:lpstr>Scholarships: Where are they?</vt:lpstr>
      <vt:lpstr>Scholarship Deadlines</vt:lpstr>
      <vt:lpstr>Montana University System scholarships</vt:lpstr>
      <vt:lpstr>Outside (other) scholarships</vt:lpstr>
      <vt:lpstr>Additional Resources</vt:lpstr>
      <vt:lpstr>Financial Aid Mistakes to Avoid</vt:lpstr>
      <vt:lpstr>FAFSA Assistance Workshop</vt:lpstr>
      <vt:lpstr>Questions?</vt:lpstr>
    </vt:vector>
  </TitlesOfParts>
  <Company>Student Assistance Foundation of Montana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ssavage</dc:creator>
  <cp:lastModifiedBy>Blue, Alora R</cp:lastModifiedBy>
  <cp:revision>867</cp:revision>
  <cp:lastPrinted>2014-10-07T19:38:26Z</cp:lastPrinted>
  <dcterms:created xsi:type="dcterms:W3CDTF">2008-08-07T22:09:41Z</dcterms:created>
  <dcterms:modified xsi:type="dcterms:W3CDTF">2019-10-08T22:19:18Z</dcterms:modified>
</cp:coreProperties>
</file>