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336" r:id="rId2"/>
    <p:sldId id="258" r:id="rId3"/>
    <p:sldId id="259" r:id="rId4"/>
    <p:sldId id="341" r:id="rId5"/>
    <p:sldId id="345" r:id="rId6"/>
    <p:sldId id="342" r:id="rId7"/>
    <p:sldId id="343" r:id="rId8"/>
    <p:sldId id="339" r:id="rId9"/>
    <p:sldId id="319" r:id="rId10"/>
    <p:sldId id="309" r:id="rId11"/>
    <p:sldId id="369" r:id="rId12"/>
    <p:sldId id="312" r:id="rId13"/>
    <p:sldId id="316" r:id="rId14"/>
    <p:sldId id="268" r:id="rId15"/>
    <p:sldId id="349" r:id="rId16"/>
    <p:sldId id="347" r:id="rId17"/>
    <p:sldId id="364" r:id="rId18"/>
    <p:sldId id="368" r:id="rId19"/>
    <p:sldId id="324" r:id="rId20"/>
    <p:sldId id="355" r:id="rId21"/>
    <p:sldId id="282" r:id="rId22"/>
    <p:sldId id="288" r:id="rId23"/>
    <p:sldId id="354" r:id="rId24"/>
    <p:sldId id="322" r:id="rId25"/>
    <p:sldId id="289" r:id="rId26"/>
    <p:sldId id="321" r:id="rId27"/>
    <p:sldId id="323" r:id="rId28"/>
    <p:sldId id="358" r:id="rId29"/>
    <p:sldId id="362" r:id="rId30"/>
    <p:sldId id="363" r:id="rId31"/>
    <p:sldId id="359" r:id="rId32"/>
    <p:sldId id="366" r:id="rId3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varScale="1">
        <p:scale>
          <a:sx n="70" d="100"/>
          <a:sy n="70" d="100"/>
        </p:scale>
        <p:origin x="1404" y="84"/>
      </p:cViewPr>
      <p:guideLst>
        <p:guide orient="horz" pos="2160"/>
        <p:guide pos="2880"/>
      </p:guideLst>
    </p:cSldViewPr>
  </p:slideViewPr>
  <p:notesTextViewPr>
    <p:cViewPr>
      <p:scale>
        <a:sx n="1" d="1"/>
        <a:sy n="1" d="1"/>
      </p:scale>
      <p:origin x="0" y="0"/>
    </p:cViewPr>
  </p:notesTextViewPr>
  <p:sorterViewPr>
    <p:cViewPr>
      <p:scale>
        <a:sx n="100" d="100"/>
        <a:sy n="100" d="100"/>
      </p:scale>
      <p:origin x="0" y="-7968"/>
    </p:cViewPr>
  </p:sorterViewPr>
  <p:notesViewPr>
    <p:cSldViewPr>
      <p:cViewPr varScale="1">
        <p:scale>
          <a:sx n="85" d="100"/>
          <a:sy n="85" d="100"/>
        </p:scale>
        <p:origin x="2772"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flipH="1">
            <a:off x="152401" y="8723444"/>
            <a:ext cx="6553200" cy="464820"/>
          </a:xfrm>
          <a:prstGeom prst="rect">
            <a:avLst/>
          </a:prstGeom>
        </p:spPr>
      </p:pic>
      <p:sp>
        <p:nvSpPr>
          <p:cNvPr id="7" name="Rectangle 8"/>
          <p:cNvSpPr>
            <a:spLocks noChangeArrowheads="1"/>
          </p:cNvSpPr>
          <p:nvPr/>
        </p:nvSpPr>
        <p:spPr bwMode="auto">
          <a:xfrm>
            <a:off x="122237" y="8925189"/>
            <a:ext cx="6583363" cy="251396"/>
          </a:xfrm>
          <a:prstGeom prst="rect">
            <a:avLst/>
          </a:prstGeom>
          <a:noFill/>
          <a:ln w="12700">
            <a:noFill/>
            <a:miter lim="800000"/>
            <a:headEnd/>
            <a:tailEnd/>
          </a:ln>
          <a:effectLst/>
        </p:spPr>
        <p:txBody>
          <a:bodyPr wrap="square" lIns="94242" tIns="47121" rIns="94242" bIns="47121">
            <a:spAutoFit/>
          </a:bodyPr>
          <a:lstStyle/>
          <a:p>
            <a:pPr defTabSz="941759" eaLnBrk="0" hangingPunct="0">
              <a:spcBef>
                <a:spcPct val="50000"/>
              </a:spcBef>
              <a:defRPr/>
            </a:pPr>
            <a:r>
              <a:rPr lang="en-US" sz="1000" dirty="0">
                <a:solidFill>
                  <a:schemeClr val="bg1"/>
                </a:solidFill>
              </a:rPr>
              <a:t>© 2013 NASFAA                                                                                </a:t>
            </a:r>
            <a:fld id="{5A4E40A0-19A0-4F29-A9C5-577C813A7B7F}" type="slidenum">
              <a:rPr lang="en-US" sz="1000">
                <a:solidFill>
                  <a:schemeClr val="bg1"/>
                </a:solidFill>
              </a:rPr>
              <a:pPr defTabSz="941759" eaLnBrk="0" hangingPunct="0">
                <a:spcBef>
                  <a:spcPct val="50000"/>
                </a:spcBef>
                <a:defRPr/>
              </a:pPr>
              <a:t>‹#›</a:t>
            </a:fld>
            <a:r>
              <a:rPr lang="en-US" sz="1000" dirty="0">
                <a:solidFill>
                  <a:schemeClr val="bg1"/>
                </a:solidFill>
              </a:rPr>
              <a:t>                                                                What You Need to Know</a:t>
            </a:r>
          </a:p>
        </p:txBody>
      </p:sp>
      <p:sp>
        <p:nvSpPr>
          <p:cNvPr id="8" name="Text Box 6"/>
          <p:cNvSpPr txBox="1">
            <a:spLocks noChangeArrowheads="1"/>
          </p:cNvSpPr>
          <p:nvPr/>
        </p:nvSpPr>
        <p:spPr bwMode="auto">
          <a:xfrm>
            <a:off x="1" y="292128"/>
            <a:ext cx="6858000" cy="377666"/>
          </a:xfrm>
          <a:prstGeom prst="rect">
            <a:avLst/>
          </a:prstGeom>
          <a:noFill/>
          <a:ln w="12700">
            <a:noFill/>
            <a:miter lim="800000"/>
            <a:headEnd/>
            <a:tailEnd/>
          </a:ln>
          <a:effectLst/>
        </p:spPr>
        <p:txBody>
          <a:bodyPr wrap="square" lIns="94242" tIns="47121" rIns="94242" bIns="47121">
            <a:spAutoFit/>
          </a:bodyPr>
          <a:lstStyle/>
          <a:p>
            <a:pPr algn="ctr" defTabSz="941759" eaLnBrk="0" hangingPunct="0">
              <a:defRPr/>
            </a:pPr>
            <a:r>
              <a:rPr lang="en-US" b="1" dirty="0">
                <a:effectLst>
                  <a:outerShdw blurRad="38100" dist="38100" dir="2700000" algn="tl">
                    <a:srgbClr val="C0C0C0"/>
                  </a:outerShdw>
                </a:effectLst>
              </a:rPr>
              <a:t>What You Need to Know </a:t>
            </a:r>
            <a:r>
              <a:rPr lang="en-US" b="1" dirty="0" smtClean="0">
                <a:effectLst>
                  <a:outerShdw blurRad="38100" dist="38100" dir="2700000" algn="tl">
                    <a:srgbClr val="C0C0C0"/>
                  </a:outerShdw>
                </a:effectLst>
              </a:rPr>
              <a:t>About </a:t>
            </a:r>
            <a:r>
              <a:rPr lang="en-US" b="1" dirty="0">
                <a:effectLst>
                  <a:outerShdw blurRad="38100" dist="38100" dir="2700000" algn="tl">
                    <a:srgbClr val="C0C0C0"/>
                  </a:outerShdw>
                </a:effectLst>
              </a:rPr>
              <a:t>Financial Aid</a:t>
            </a:r>
          </a:p>
        </p:txBody>
      </p:sp>
    </p:spTree>
    <p:extLst>
      <p:ext uri="{BB962C8B-B14F-4D97-AF65-F5344CB8AC3E}">
        <p14:creationId xmlns:p14="http://schemas.microsoft.com/office/powerpoint/2010/main" val="1149209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D8B9A4EA-07C7-4A62-8053-FD0A2A4690A2}" type="datetimeFigureOut">
              <a:rPr lang="en-US" smtClean="0"/>
              <a:pPr/>
              <a:t>10/12/2018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D5A7F8C3-B5D2-4565-BB39-641E547D4FB0}" type="slidenum">
              <a:rPr lang="en-US" smtClean="0"/>
              <a:pPr/>
              <a:t>‹#›</a:t>
            </a:fld>
            <a:endParaRPr lang="en-US"/>
          </a:p>
        </p:txBody>
      </p:sp>
    </p:spTree>
    <p:extLst>
      <p:ext uri="{BB962C8B-B14F-4D97-AF65-F5344CB8AC3E}">
        <p14:creationId xmlns:p14="http://schemas.microsoft.com/office/powerpoint/2010/main" val="936447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pPr defTabSz="930746"/>
            <a:fld id="{8A85F2B9-2469-4CE0-8E58-DFD2E4B24016}" type="slidenum">
              <a:rPr lang="en-US" smtClean="0"/>
              <a:pPr defTabSz="930746"/>
              <a:t>2</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70428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11</a:t>
            </a:fld>
            <a:endParaRPr lang="en-US"/>
          </a:p>
        </p:txBody>
      </p:sp>
    </p:spTree>
    <p:extLst>
      <p:ext uri="{BB962C8B-B14F-4D97-AF65-F5344CB8AC3E}">
        <p14:creationId xmlns:p14="http://schemas.microsoft.com/office/powerpoint/2010/main" val="4029963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Loan is discharged if student, parent borrower dies</a:t>
            </a:r>
          </a:p>
          <a:p>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12</a:t>
            </a:fld>
            <a:endParaRPr lang="en-US"/>
          </a:p>
        </p:txBody>
      </p:sp>
    </p:spTree>
    <p:extLst>
      <p:ext uri="{BB962C8B-B14F-4D97-AF65-F5344CB8AC3E}">
        <p14:creationId xmlns:p14="http://schemas.microsoft.com/office/powerpoint/2010/main" val="3367461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pPr defTabSz="930746"/>
            <a:fld id="{87AF6CD5-175C-429F-AA38-7C808C65B06C}" type="slidenum">
              <a:rPr lang="en-US" smtClean="0"/>
              <a:pPr defTabSz="930746"/>
              <a:t>14</a:t>
            </a:fld>
            <a:endParaRPr lang="en-US" smtClean="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r>
              <a:rPr lang="en-US" dirty="0" smtClean="0"/>
              <a:t>May reduce need to borrow</a:t>
            </a:r>
          </a:p>
        </p:txBody>
      </p:sp>
    </p:spTree>
    <p:extLst>
      <p:ext uri="{BB962C8B-B14F-4D97-AF65-F5344CB8AC3E}">
        <p14:creationId xmlns:p14="http://schemas.microsoft.com/office/powerpoint/2010/main" val="908349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pPr defTabSz="930746"/>
            <a:fld id="{6F7A29FE-016D-47BD-B33D-DDB2C85F6291}" type="slidenum">
              <a:rPr lang="en-US" smtClean="0"/>
              <a:pPr defTabSz="930746"/>
              <a:t>15</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70929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pPr defTabSz="930746"/>
            <a:fld id="{03F72CD9-0A9E-44DC-88CE-B96D7D2D8529}" type="slidenum">
              <a:rPr lang="en-US" smtClean="0"/>
              <a:pPr defTabSz="930746"/>
              <a:t>16</a:t>
            </a:fld>
            <a:endParaRPr lang="en-US"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r>
              <a:rPr lang="en-US" dirty="0" smtClean="0"/>
              <a:t>Think</a:t>
            </a:r>
            <a:r>
              <a:rPr lang="en-US" baseline="0" dirty="0" smtClean="0"/>
              <a:t> of “COA” as your BUDGET for the nine months of the school year – what you will spend on average for all expenses.  </a:t>
            </a:r>
            <a:endParaRPr lang="en-US" dirty="0" smtClean="0"/>
          </a:p>
        </p:txBody>
      </p:sp>
    </p:spTree>
    <p:extLst>
      <p:ext uri="{BB962C8B-B14F-4D97-AF65-F5344CB8AC3E}">
        <p14:creationId xmlns:p14="http://schemas.microsoft.com/office/powerpoint/2010/main" val="103894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p:spPr>
        <p:txBody>
          <a:bodyPr/>
          <a:lstStyle/>
          <a:p>
            <a:pPr defTabSz="930746"/>
            <a:fld id="{159798F6-1026-48A0-917D-8EC2D58D2643}" type="slidenum">
              <a:rPr lang="en-US" smtClean="0"/>
              <a:pPr defTabSz="930746"/>
              <a:t>19</a:t>
            </a:fld>
            <a:endParaRPr lang="en-US" smtClean="0"/>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pPr eaLnBrk="1" hangingPunct="1"/>
            <a:r>
              <a:rPr lang="en-US" dirty="0" smtClean="0"/>
              <a:t>These</a:t>
            </a:r>
            <a:r>
              <a:rPr lang="en-US" baseline="0" dirty="0" smtClean="0"/>
              <a:t> are the three biggies and must be correct. </a:t>
            </a:r>
            <a:endParaRPr lang="en-US" dirty="0" smtClean="0"/>
          </a:p>
        </p:txBody>
      </p:sp>
    </p:spTree>
    <p:extLst>
      <p:ext uri="{BB962C8B-B14F-4D97-AF65-F5344CB8AC3E}">
        <p14:creationId xmlns:p14="http://schemas.microsoft.com/office/powerpoint/2010/main" val="1578429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pPr defTabSz="930746"/>
            <a:fld id="{6D7513F9-FAAA-47AA-B2AA-B7B894537E83}" type="slidenum">
              <a:rPr lang="en-US" smtClean="0"/>
              <a:pPr defTabSz="930746"/>
              <a:t>20</a:t>
            </a:fld>
            <a:endParaRPr lang="en-US" smtClean="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r>
              <a:rPr lang="en-US" dirty="0" smtClean="0"/>
              <a:t>Explain</a:t>
            </a:r>
            <a:r>
              <a:rPr lang="en-US" baseline="0" dirty="0" smtClean="0"/>
              <a:t> what a renewal FAFSA is – some demographic info is pre-populated to save time</a:t>
            </a:r>
          </a:p>
          <a:p>
            <a:pPr eaLnBrk="1" hangingPunct="1"/>
            <a:r>
              <a:rPr lang="en-US" baseline="0" dirty="0" smtClean="0"/>
              <a:t>Explain how to pre-fill FAFSA for a sibling – click link on Confirmation page to pre-populate parental info on second FAFSA for sibling</a:t>
            </a:r>
            <a:endParaRPr lang="en-US" dirty="0" smtClean="0"/>
          </a:p>
        </p:txBody>
      </p:sp>
    </p:spTree>
    <p:extLst>
      <p:ext uri="{BB962C8B-B14F-4D97-AF65-F5344CB8AC3E}">
        <p14:creationId xmlns:p14="http://schemas.microsoft.com/office/powerpoint/2010/main" val="286758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p:spPr>
        <p:txBody>
          <a:bodyPr/>
          <a:lstStyle/>
          <a:p>
            <a:r>
              <a:rPr lang="en-US" dirty="0" smtClean="0"/>
              <a:t>Prior</a:t>
            </a:r>
            <a:r>
              <a:rPr lang="en-US" baseline="0" dirty="0" smtClean="0"/>
              <a:t> </a:t>
            </a:r>
            <a:r>
              <a:rPr lang="en-US" baseline="0" dirty="0" err="1" smtClean="0"/>
              <a:t>Prior</a:t>
            </a:r>
            <a:r>
              <a:rPr lang="en-US" baseline="0" dirty="0" smtClean="0"/>
              <a:t> Year info – this is first year we are using the PRIOR year taxes (2015) instead of current (2016).  Next year will be PPY – 2015 again – transitional year to get on new system of using PPY for filing FAFSA</a:t>
            </a:r>
            <a:endParaRPr lang="en-US" dirty="0" smtClean="0"/>
          </a:p>
        </p:txBody>
      </p:sp>
      <p:sp>
        <p:nvSpPr>
          <p:cNvPr id="69635" name="Slide Number Placeholder 3"/>
          <p:cNvSpPr>
            <a:spLocks noGrp="1"/>
          </p:cNvSpPr>
          <p:nvPr>
            <p:ph type="sldNum" sz="quarter" idx="5"/>
          </p:nvPr>
        </p:nvSpPr>
        <p:spPr>
          <a:noFill/>
        </p:spPr>
        <p:txBody>
          <a:bodyPr/>
          <a:lstStyle/>
          <a:p>
            <a:pPr defTabSz="930746"/>
            <a:fld id="{77DE51A1-F46D-4CC5-B68C-1DF1E373D830}" type="slidenum">
              <a:rPr lang="en-US" smtClean="0"/>
              <a:pPr defTabSz="930746"/>
              <a:t>21</a:t>
            </a:fld>
            <a:endParaRPr lang="en-US" smtClean="0"/>
          </a:p>
        </p:txBody>
      </p:sp>
    </p:spTree>
    <p:extLst>
      <p:ext uri="{BB962C8B-B14F-4D97-AF65-F5344CB8AC3E}">
        <p14:creationId xmlns:p14="http://schemas.microsoft.com/office/powerpoint/2010/main" val="2271045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p:spPr>
        <p:txBody>
          <a:bodyPr/>
          <a:lstStyle/>
          <a:p>
            <a:pPr defTabSz="930746"/>
            <a:fld id="{BFD145FB-0545-4855-A968-B16B26A83A3E}" type="slidenum">
              <a:rPr lang="en-US" smtClean="0"/>
              <a:pPr defTabSz="930746"/>
              <a:t>22</a:t>
            </a:fld>
            <a:endParaRPr lang="en-US" smtClean="0"/>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r>
              <a:rPr lang="en-US" dirty="0" smtClean="0"/>
              <a:t>You can go</a:t>
            </a:r>
            <a:r>
              <a:rPr lang="en-US" baseline="0" dirty="0" smtClean="0"/>
              <a:t> through the dependency questions – 24, married, kids, dependents, orphan, ward of court etc. and  Typically documentation will be required</a:t>
            </a:r>
            <a:endParaRPr lang="en-US" dirty="0" smtClean="0"/>
          </a:p>
        </p:txBody>
      </p:sp>
    </p:spTree>
    <p:extLst>
      <p:ext uri="{BB962C8B-B14F-4D97-AF65-F5344CB8AC3E}">
        <p14:creationId xmlns:p14="http://schemas.microsoft.com/office/powerpoint/2010/main" val="1528343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p:spPr>
        <p:txBody>
          <a:bodyPr/>
          <a:lstStyle/>
          <a:p>
            <a:pPr defTabSz="930746"/>
            <a:fld id="{0E107901-3AB9-48B7-82D3-B083BF2321A7}" type="slidenum">
              <a:rPr lang="en-US" smtClean="0"/>
              <a:pPr defTabSz="930746"/>
              <a:t>23</a:t>
            </a:fld>
            <a:endParaRPr lang="en-US" smtClean="0"/>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pPr eaLnBrk="1" hangingPunct="1"/>
            <a:r>
              <a:rPr lang="en-US" dirty="0" smtClean="0"/>
              <a:t>If there is something wrong with your FAFSA, talk to the financial aid office about whether</a:t>
            </a:r>
            <a:r>
              <a:rPr lang="en-US" baseline="0" dirty="0" smtClean="0"/>
              <a:t> you </a:t>
            </a:r>
            <a:r>
              <a:rPr lang="en-US" b="1" u="sng" baseline="0" dirty="0" smtClean="0"/>
              <a:t>need</a:t>
            </a:r>
            <a:r>
              <a:rPr lang="en-US" baseline="0" dirty="0" smtClean="0"/>
              <a:t> to correct your FAFSA.  Many errors are caught and fixed by the Financial Aid office for you.</a:t>
            </a:r>
            <a:endParaRPr lang="en-US" dirty="0" smtClean="0"/>
          </a:p>
        </p:txBody>
      </p:sp>
    </p:spTree>
    <p:extLst>
      <p:ext uri="{BB962C8B-B14F-4D97-AF65-F5344CB8AC3E}">
        <p14:creationId xmlns:p14="http://schemas.microsoft.com/office/powerpoint/2010/main" val="4191023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pPr defTabSz="930746"/>
            <a:fld id="{BD271A48-0907-4B9A-9683-94634E7A37DB}" type="slidenum">
              <a:rPr lang="en-US" smtClean="0"/>
              <a:pPr defTabSz="930746"/>
              <a:t>3</a:t>
            </a:fld>
            <a:endParaRPr lang="en-US"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r>
              <a:rPr lang="en-US" dirty="0" smtClean="0"/>
              <a:t>Loans</a:t>
            </a:r>
            <a:r>
              <a:rPr lang="en-US" baseline="0" dirty="0" smtClean="0"/>
              <a:t> are considered a type of financial aid – you’ll see why as we continue</a:t>
            </a:r>
            <a:endParaRPr lang="en-US" dirty="0" smtClean="0"/>
          </a:p>
        </p:txBody>
      </p:sp>
    </p:spTree>
    <p:extLst>
      <p:ext uri="{BB962C8B-B14F-4D97-AF65-F5344CB8AC3E}">
        <p14:creationId xmlns:p14="http://schemas.microsoft.com/office/powerpoint/2010/main" val="28683757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parents </a:t>
            </a:r>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24</a:t>
            </a:fld>
            <a:endParaRPr lang="en-US"/>
          </a:p>
        </p:txBody>
      </p:sp>
    </p:spTree>
    <p:extLst>
      <p:ext uri="{BB962C8B-B14F-4D97-AF65-F5344CB8AC3E}">
        <p14:creationId xmlns:p14="http://schemas.microsoft.com/office/powerpoint/2010/main" val="484210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p:spPr>
        <p:txBody>
          <a:bodyPr/>
          <a:lstStyle/>
          <a:p>
            <a:pPr defTabSz="930746"/>
            <a:fld id="{59F7DB87-13D1-4C33-B263-04655F864FF9}" type="slidenum">
              <a:rPr lang="en-US" smtClean="0"/>
              <a:pPr defTabSz="930746"/>
              <a:t>25</a:t>
            </a:fld>
            <a:endParaRPr lang="en-US" smtClean="0"/>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284219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You do</a:t>
            </a:r>
            <a:r>
              <a:rPr lang="en-US" baseline="0" dirty="0" smtClean="0"/>
              <a:t> not report any of these assets on the FAFSA – they are not considered when determining your families’ need or ability to contribute to your education</a:t>
            </a:r>
            <a:endParaRPr lang="en-US" dirty="0" smtClean="0"/>
          </a:p>
          <a:p>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27</a:t>
            </a:fld>
            <a:endParaRPr lang="en-US"/>
          </a:p>
        </p:txBody>
      </p:sp>
    </p:spTree>
    <p:extLst>
      <p:ext uri="{BB962C8B-B14F-4D97-AF65-F5344CB8AC3E}">
        <p14:creationId xmlns:p14="http://schemas.microsoft.com/office/powerpoint/2010/main" val="1644707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p>
            <a:pPr defTabSz="930746"/>
            <a:fld id="{4DDCA4F3-246F-4D6B-BA99-D24C3528999F}" type="slidenum">
              <a:rPr lang="en-US" smtClean="0"/>
              <a:pPr defTabSz="930746"/>
              <a:t>28</a:t>
            </a:fld>
            <a:endParaRPr lang="en-US" smtClean="0"/>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pPr eaLnBrk="1" hangingPunct="1"/>
            <a:r>
              <a:rPr lang="en-US" dirty="0" smtClean="0"/>
              <a:t>IMPORTANT:</a:t>
            </a:r>
            <a:r>
              <a:rPr lang="en-US" baseline="0" dirty="0" smtClean="0"/>
              <a:t>  If your family’s income is drastically different in 2016 than it was in 2015 (lower!), contact the financial aid office to ask about completing a special conditions form.  </a:t>
            </a:r>
            <a:endParaRPr lang="en-US" dirty="0" smtClean="0"/>
          </a:p>
          <a:p>
            <a:pPr eaLnBrk="1" hangingPunct="1"/>
            <a:r>
              <a:rPr lang="en-US" dirty="0" smtClean="0"/>
              <a:t>Excessive</a:t>
            </a:r>
            <a:r>
              <a:rPr lang="en-US" baseline="0" dirty="0" smtClean="0"/>
              <a:t> medical expenses – must be greater than 11% of your income and not covered by insurance.</a:t>
            </a:r>
            <a:endParaRPr lang="en-US" dirty="0" smtClean="0"/>
          </a:p>
        </p:txBody>
      </p:sp>
    </p:spTree>
    <p:extLst>
      <p:ext uri="{BB962C8B-B14F-4D97-AF65-F5344CB8AC3E}">
        <p14:creationId xmlns:p14="http://schemas.microsoft.com/office/powerpoint/2010/main" val="1429680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 summary – the whole process on one slide.  </a:t>
            </a:r>
            <a:endParaRPr lang="en-US" dirty="0"/>
          </a:p>
        </p:txBody>
      </p:sp>
      <p:sp>
        <p:nvSpPr>
          <p:cNvPr id="4" name="Slide Number Placeholder 3"/>
          <p:cNvSpPr>
            <a:spLocks noGrp="1"/>
          </p:cNvSpPr>
          <p:nvPr>
            <p:ph type="sldNum" sz="quarter" idx="10"/>
          </p:nvPr>
        </p:nvSpPr>
        <p:spPr/>
        <p:txBody>
          <a:bodyPr/>
          <a:lstStyle/>
          <a:p>
            <a:fld id="{15E699B9-C709-42C8-848E-0B59465C3974}"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37117748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Note:  Some schools will allow the student</a:t>
            </a:r>
            <a:r>
              <a:rPr lang="en-US" baseline="0" dirty="0" smtClean="0"/>
              <a:t> to charge books at the school bookstore and pay with their financial aid.  ASK.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Disbursement – by semester (</a:t>
            </a:r>
            <a:r>
              <a:rPr lang="en-US" baseline="0" dirty="0" smtClean="0"/>
              <a:t>½ fall, ½ spring) </a:t>
            </a:r>
            <a:r>
              <a:rPr lang="en-US" dirty="0" smtClean="0"/>
              <a:t>or over three trimesters</a:t>
            </a:r>
            <a:r>
              <a:rPr lang="en-US" baseline="0" dirty="0" smtClean="0"/>
              <a:t> if the school is fall, winter spring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Generally next disbursement is at beginning or even the middle of first month back at school after the holiday break – some schools do not disburse refunds until 30 days after the start of class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SUMMER aid is generally awarded separately in spring – after summer course schedule comes out.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This is the time to sit down with your student and discuss how much they have to spend throughout the semester so they will not run out of money!</a:t>
            </a: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30</a:t>
            </a:fld>
            <a:endParaRPr lang="en-US"/>
          </a:p>
        </p:txBody>
      </p:sp>
    </p:spTree>
    <p:extLst>
      <p:ext uri="{BB962C8B-B14F-4D97-AF65-F5344CB8AC3E}">
        <p14:creationId xmlns:p14="http://schemas.microsoft.com/office/powerpoint/2010/main" val="33929026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Taxes – Talk to your tax</a:t>
            </a:r>
            <a:r>
              <a:rPr lang="en-US" baseline="0" dirty="0" smtClean="0"/>
              <a:t> accountant</a:t>
            </a:r>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31</a:t>
            </a:fld>
            <a:endParaRPr lang="en-US"/>
          </a:p>
        </p:txBody>
      </p:sp>
    </p:spTree>
    <p:extLst>
      <p:ext uri="{BB962C8B-B14F-4D97-AF65-F5344CB8AC3E}">
        <p14:creationId xmlns:p14="http://schemas.microsoft.com/office/powerpoint/2010/main" val="2380136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32</a:t>
            </a:fld>
            <a:endParaRPr lang="en-US"/>
          </a:p>
        </p:txBody>
      </p:sp>
    </p:spTree>
    <p:extLst>
      <p:ext uri="{BB962C8B-B14F-4D97-AF65-F5344CB8AC3E}">
        <p14:creationId xmlns:p14="http://schemas.microsoft.com/office/powerpoint/2010/main" val="672964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pPr defTabSz="930746"/>
            <a:fld id="{A905EE21-DFC5-456B-8518-60CA2493E919}" type="slidenum">
              <a:rPr lang="en-US" smtClean="0"/>
              <a:pPr defTabSz="930746"/>
              <a:t>4</a:t>
            </a:fld>
            <a:endParaRPr lang="en-US" smtClean="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r>
              <a:rPr lang="en-US" dirty="0" smtClean="0"/>
              <a:t>Some types of aid are not affected by the Priority filing dates:  If you qualify for Pell, you will receive it.</a:t>
            </a:r>
            <a:r>
              <a:rPr lang="en-US" baseline="0" dirty="0" smtClean="0"/>
              <a:t>  Other types of aid such as the Supplemental Grant we talked about and the work-study programs are limited – first come, first served;</a:t>
            </a:r>
            <a:endParaRPr lang="en-US" dirty="0" smtClean="0"/>
          </a:p>
        </p:txBody>
      </p:sp>
    </p:spTree>
    <p:extLst>
      <p:ext uri="{BB962C8B-B14F-4D97-AF65-F5344CB8AC3E}">
        <p14:creationId xmlns:p14="http://schemas.microsoft.com/office/powerpoint/2010/main" val="491377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pPr defTabSz="930746"/>
            <a:fld id="{CCC6CFD0-DC60-458C-AE52-4B994E19B42C}" type="slidenum">
              <a:rPr lang="en-US" smtClean="0"/>
              <a:pPr defTabSz="930746"/>
              <a:t>5</a:t>
            </a:fld>
            <a:endParaRPr lang="en-US" smtClean="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r>
              <a:rPr lang="en-US" dirty="0" smtClean="0"/>
              <a:t>You can check for out-of-state school’s priority date on</a:t>
            </a:r>
            <a:r>
              <a:rPr lang="en-US" baseline="0" dirty="0" smtClean="0"/>
              <a:t> FAFSA.gov – click on “Deadlines”</a:t>
            </a:r>
            <a:endParaRPr lang="en-US" dirty="0" smtClean="0"/>
          </a:p>
        </p:txBody>
      </p:sp>
    </p:spTree>
    <p:extLst>
      <p:ext uri="{BB962C8B-B14F-4D97-AF65-F5344CB8AC3E}">
        <p14:creationId xmlns:p14="http://schemas.microsoft.com/office/powerpoint/2010/main" val="2372462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pPr defTabSz="930746"/>
            <a:fld id="{821CF2FE-FD55-4EEC-9023-A5156ABE4C1F}" type="slidenum">
              <a:rPr lang="en-US" smtClean="0"/>
              <a:pPr defTabSz="930746"/>
              <a:t>6</a:t>
            </a:fld>
            <a:endParaRPr lang="en-US" smtClean="0"/>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r>
              <a:rPr lang="en-US" dirty="0" smtClean="0"/>
              <a:t>MPN</a:t>
            </a:r>
            <a:r>
              <a:rPr lang="en-US" baseline="0" dirty="0" smtClean="0"/>
              <a:t> = Master Promissory Note for student loan borrowing</a:t>
            </a:r>
            <a:endParaRPr lang="en-US" dirty="0" smtClean="0"/>
          </a:p>
        </p:txBody>
      </p:sp>
    </p:spTree>
    <p:extLst>
      <p:ext uri="{BB962C8B-B14F-4D97-AF65-F5344CB8AC3E}">
        <p14:creationId xmlns:p14="http://schemas.microsoft.com/office/powerpoint/2010/main" val="3235437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pPr defTabSz="930746"/>
            <a:fld id="{A72B96A3-81AC-4BDE-A6AB-D3BBDC6DB625}" type="slidenum">
              <a:rPr lang="en-US" smtClean="0"/>
              <a:pPr defTabSz="930746"/>
              <a:t>7</a:t>
            </a:fld>
            <a:endParaRPr lang="en-US"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r>
              <a:rPr lang="en-US" dirty="0" smtClean="0"/>
              <a:t>The</a:t>
            </a:r>
            <a:r>
              <a:rPr lang="en-US" baseline="0" dirty="0" smtClean="0"/>
              <a:t> EFC basically tells us what type of aid you qualify for.   This is the basic equation used by every financial aid office to calculate your eligibility for different financial aid awards.</a:t>
            </a:r>
            <a:endParaRPr lang="en-US" dirty="0" smtClean="0"/>
          </a:p>
        </p:txBody>
      </p:sp>
    </p:spTree>
    <p:extLst>
      <p:ext uri="{BB962C8B-B14F-4D97-AF65-F5344CB8AC3E}">
        <p14:creationId xmlns:p14="http://schemas.microsoft.com/office/powerpoint/2010/main" val="11672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pPr defTabSz="930746"/>
            <a:fld id="{6E85FA58-9E6D-4642-9A99-3400FBF806AD}" type="slidenum">
              <a:rPr lang="en-US" smtClean="0"/>
              <a:pPr defTabSz="930746"/>
              <a:t>8</a:t>
            </a:fld>
            <a:endParaRPr lang="en-US" smtClean="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35168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pPr defTabSz="930746"/>
            <a:fld id="{C8771B93-EE62-42F4-9443-B3B118E80555}" type="slidenum">
              <a:rPr lang="en-US" smtClean="0"/>
              <a:pPr defTabSz="930746"/>
              <a:t>9</a:t>
            </a:fld>
            <a:endParaRPr lang="en-US" smtClean="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r>
              <a:rPr lang="en-US" dirty="0" smtClean="0"/>
              <a:t>If you are awarde</a:t>
            </a:r>
            <a:r>
              <a:rPr lang="en-US" baseline="0" dirty="0" smtClean="0"/>
              <a:t>d a grant, and drop out before completing, you may have to repay all or a portion of your grant!</a:t>
            </a:r>
            <a:endParaRPr lang="en-US" dirty="0" smtClean="0"/>
          </a:p>
        </p:txBody>
      </p:sp>
    </p:spTree>
    <p:extLst>
      <p:ext uri="{BB962C8B-B14F-4D97-AF65-F5344CB8AC3E}">
        <p14:creationId xmlns:p14="http://schemas.microsoft.com/office/powerpoint/2010/main" val="3534318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Interest is set for the next academic</a:t>
            </a:r>
            <a:r>
              <a:rPr lang="en-US" baseline="0" dirty="0" smtClean="0"/>
              <a:t> year each July 1.  Once your student borrows for that academic year, the interest rate is set for that year’s loans.  When the rate changes again next July 1, it will be loans going forward; your previous loans stay at the same interest rate for the life of the loan.</a:t>
            </a:r>
          </a:p>
          <a:p>
            <a:pPr eaLnBrk="1" hangingPunct="1"/>
            <a:endParaRPr lang="en-US" baseline="0" dirty="0" smtClean="0"/>
          </a:p>
          <a:p>
            <a:pPr eaLnBrk="1" hangingPunct="1"/>
            <a:r>
              <a:rPr lang="en-US" baseline="0" dirty="0" smtClean="0"/>
              <a:t>FEES:  For SUB/UNSUB:  1.068 -1.069% depending on first disbursement  Fees for PLUS are 4.272% to 4.276% depending on the date of the first disbursement.  On a $5500 loan, that means a fee of approximately $58.80 – actual loan disbursement would be $2720 per semester or a total of  $5441.20.   </a:t>
            </a:r>
            <a:endParaRPr lang="en-US" dirty="0" smtClean="0"/>
          </a:p>
          <a:p>
            <a:endParaRPr lang="en-US" dirty="0" smtClean="0"/>
          </a:p>
          <a:p>
            <a:r>
              <a:rPr lang="en-US" dirty="0" smtClean="0"/>
              <a:t>Loan</a:t>
            </a:r>
            <a:r>
              <a:rPr lang="en-US" baseline="0" dirty="0" smtClean="0"/>
              <a:t> may be discharged upon death or permanent total disability of student</a:t>
            </a:r>
            <a:endParaRPr lang="en-US" dirty="0"/>
          </a:p>
        </p:txBody>
      </p:sp>
      <p:sp>
        <p:nvSpPr>
          <p:cNvPr id="4" name="Slide Number Placeholder 3"/>
          <p:cNvSpPr>
            <a:spLocks noGrp="1"/>
          </p:cNvSpPr>
          <p:nvPr>
            <p:ph type="sldNum" sz="quarter" idx="10"/>
          </p:nvPr>
        </p:nvSpPr>
        <p:spPr/>
        <p:txBody>
          <a:bodyPr/>
          <a:lstStyle/>
          <a:p>
            <a:fld id="{D5A7F8C3-B5D2-4565-BB39-641E547D4FB0}" type="slidenum">
              <a:rPr lang="en-US" smtClean="0"/>
              <a:pPr/>
              <a:t>10</a:t>
            </a:fld>
            <a:endParaRPr lang="en-US"/>
          </a:p>
        </p:txBody>
      </p:sp>
    </p:spTree>
    <p:extLst>
      <p:ext uri="{BB962C8B-B14F-4D97-AF65-F5344CB8AC3E}">
        <p14:creationId xmlns:p14="http://schemas.microsoft.com/office/powerpoint/2010/main" val="1975855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1400960779"/>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2633369806"/>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3930796592"/>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447800"/>
            <a:ext cx="41529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447800"/>
            <a:ext cx="41529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1466725"/>
      </p:ext>
    </p:extLst>
  </p:cSld>
  <p:clrMapOvr>
    <a:masterClrMapping/>
  </p:clrMapOvr>
  <p:transition spd="slow">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t="80000" r="-3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lnSpc>
                <a:spcPct val="90000"/>
              </a:lnSpc>
              <a:defRPr sz="3600">
                <a:solidFill>
                  <a:srgbClr val="0070C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45843877"/>
      </p:ext>
    </p:extLst>
  </p:cSld>
  <p:clrMapOvr>
    <a:masterClrMapping/>
  </p:clrMapOvr>
  <p:transition spd="slow">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86424725"/>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10/12/2018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405074705"/>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10/12/2018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1468418246"/>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10/12/2018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3682256070"/>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10/12/2018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3177050863"/>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10/12/2018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4071313171"/>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31C2D3-93D5-4BE3-BBB5-D14F08BDEAA6}" type="datetimeFigureOut">
              <a:rPr lang="en-US" smtClean="0"/>
              <a:pPr/>
              <a:t>10/12/2018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960964-6D03-4619-B67A-C2298E61E77E}" type="slidenum">
              <a:rPr lang="en-US" smtClean="0"/>
              <a:pPr/>
              <a:t>‹#›</a:t>
            </a:fld>
            <a:endParaRPr lang="en-US"/>
          </a:p>
        </p:txBody>
      </p:sp>
    </p:spTree>
    <p:extLst>
      <p:ext uri="{BB962C8B-B14F-4D97-AF65-F5344CB8AC3E}">
        <p14:creationId xmlns:p14="http://schemas.microsoft.com/office/powerpoint/2010/main" val="2855443114"/>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80000" r="-3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0"/>
            <a:ext cx="88392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 y="1295400"/>
            <a:ext cx="88392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76532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ransition spd="slow">
    <p:wipe dir="r"/>
  </p:transition>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rgbClr val="333399"/>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804863" indent="-347663"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98563" indent="-284163" algn="l" defTabSz="914400" rtl="0" eaLnBrk="1" latinLnBrk="0" hangingPunct="1">
        <a:spcBef>
          <a:spcPct val="20000"/>
        </a:spcBef>
        <a:buSzPct val="80000"/>
        <a:buFont typeface="Wingdings" panose="05000000000000000000"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fafs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fsaid.ed.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reachhighermontana.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mus.edu/"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jalmli@reachhighermontana.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afsa.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2"/>
          <p:cNvSpPr>
            <a:spLocks noChangeArrowheads="1"/>
          </p:cNvSpPr>
          <p:nvPr/>
        </p:nvSpPr>
        <p:spPr bwMode="auto">
          <a:xfrm>
            <a:off x="762000" y="1447800"/>
            <a:ext cx="7772400" cy="3429000"/>
          </a:xfrm>
          <a:prstGeom prst="rect">
            <a:avLst/>
          </a:prstGeom>
          <a:noFill/>
          <a:ln w="9525">
            <a:noFill/>
            <a:miter lim="800000"/>
            <a:headEnd/>
            <a:tailEnd/>
          </a:ln>
          <a:effectLst/>
        </p:spPr>
        <p:txBody>
          <a:bodyPr anchor="ctr"/>
          <a:lstStyle/>
          <a:p>
            <a:pPr algn="ctr">
              <a:spcBef>
                <a:spcPct val="30000"/>
              </a:spcBef>
              <a:defRPr/>
            </a:pPr>
            <a:r>
              <a:rPr lang="en-US" sz="4800" b="1" dirty="0">
                <a:solidFill>
                  <a:srgbClr val="0070C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What You </a:t>
            </a:r>
            <a:br>
              <a:rPr lang="en-US" sz="4800" b="1" dirty="0">
                <a:solidFill>
                  <a:srgbClr val="0070C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br>
            <a:r>
              <a:rPr lang="en-US" sz="4800" b="1" dirty="0">
                <a:solidFill>
                  <a:srgbClr val="0070C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Need to Know </a:t>
            </a:r>
            <a:br>
              <a:rPr lang="en-US" sz="4800" b="1" dirty="0">
                <a:solidFill>
                  <a:srgbClr val="0070C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br>
            <a:r>
              <a:rPr lang="en-US" sz="4800" b="1" dirty="0" smtClean="0">
                <a:solidFill>
                  <a:srgbClr val="0070C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About </a:t>
            </a:r>
            <a:r>
              <a:rPr lang="en-US" sz="4800" b="1" dirty="0">
                <a:solidFill>
                  <a:srgbClr val="0070C0"/>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Financial Aid</a:t>
            </a:r>
          </a:p>
        </p:txBody>
      </p:sp>
    </p:spTree>
    <p:extLst>
      <p:ext uri="{BB962C8B-B14F-4D97-AF65-F5344CB8AC3E}">
        <p14:creationId xmlns:p14="http://schemas.microsoft.com/office/powerpoint/2010/main" val="1072871974"/>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Student</a:t>
            </a:r>
            <a:r>
              <a:rPr lang="en-US" b="1" i="1" dirty="0" smtClean="0"/>
              <a:t> </a:t>
            </a:r>
            <a:r>
              <a:rPr lang="en-US" b="1" i="1" dirty="0" smtClean="0"/>
              <a:t>Loans</a:t>
            </a:r>
            <a:endParaRPr lang="en-US" dirty="0">
              <a:solidFill>
                <a:srgbClr val="0070C0"/>
              </a:solidFill>
            </a:endParaRPr>
          </a:p>
        </p:txBody>
      </p:sp>
      <p:sp>
        <p:nvSpPr>
          <p:cNvPr id="3" name="Content Placeholder 2"/>
          <p:cNvSpPr>
            <a:spLocks noGrp="1"/>
          </p:cNvSpPr>
          <p:nvPr>
            <p:ph idx="1"/>
          </p:nvPr>
        </p:nvSpPr>
        <p:spPr>
          <a:xfrm>
            <a:off x="152400" y="1295400"/>
            <a:ext cx="8839200" cy="4297363"/>
          </a:xfrm>
        </p:spPr>
        <p:txBody>
          <a:bodyPr>
            <a:normAutofit fontScale="92500" lnSpcReduction="20000"/>
          </a:bodyPr>
          <a:lstStyle/>
          <a:p>
            <a:pPr>
              <a:spcAft>
                <a:spcPct val="30000"/>
              </a:spcAft>
            </a:pPr>
            <a:r>
              <a:rPr lang="en-US" b="1" dirty="0" smtClean="0">
                <a:solidFill>
                  <a:srgbClr val="002060"/>
                </a:solidFill>
              </a:rPr>
              <a:t>Federal</a:t>
            </a:r>
            <a:r>
              <a:rPr lang="en-US" dirty="0" smtClean="0">
                <a:solidFill>
                  <a:srgbClr val="002060"/>
                </a:solidFill>
              </a:rPr>
              <a:t> </a:t>
            </a:r>
            <a:r>
              <a:rPr lang="en-US" dirty="0">
                <a:solidFill>
                  <a:srgbClr val="002060"/>
                </a:solidFill>
              </a:rPr>
              <a:t>Direct Subsidized &amp;  </a:t>
            </a:r>
            <a:r>
              <a:rPr lang="en-US" b="1" dirty="0">
                <a:solidFill>
                  <a:srgbClr val="002060"/>
                </a:solidFill>
              </a:rPr>
              <a:t>Unsubsidized</a:t>
            </a:r>
            <a:r>
              <a:rPr lang="en-US" dirty="0">
                <a:solidFill>
                  <a:srgbClr val="002060"/>
                </a:solidFill>
              </a:rPr>
              <a:t> Student Loans  (5.05%)</a:t>
            </a:r>
          </a:p>
          <a:p>
            <a:pPr lvl="1">
              <a:spcAft>
                <a:spcPct val="30000"/>
              </a:spcAft>
            </a:pPr>
            <a:r>
              <a:rPr lang="en-US" b="1" dirty="0">
                <a:solidFill>
                  <a:srgbClr val="002060"/>
                </a:solidFill>
              </a:rPr>
              <a:t>(Interest accrues on Unsubsidized Loan while enrolled</a:t>
            </a:r>
            <a:r>
              <a:rPr lang="en-US" b="1" dirty="0" smtClean="0">
                <a:solidFill>
                  <a:srgbClr val="002060"/>
                </a:solidFill>
              </a:rPr>
              <a:t>)</a:t>
            </a:r>
            <a:endParaRPr lang="en-US" sz="2800" dirty="0" smtClean="0">
              <a:solidFill>
                <a:srgbClr val="002060"/>
              </a:solidFill>
            </a:endParaRPr>
          </a:p>
          <a:p>
            <a:r>
              <a:rPr lang="en-US" sz="2800" dirty="0" smtClean="0">
                <a:solidFill>
                  <a:srgbClr val="002060"/>
                </a:solidFill>
              </a:rPr>
              <a:t>No </a:t>
            </a:r>
            <a:r>
              <a:rPr lang="en-US" sz="2800" dirty="0" smtClean="0">
                <a:solidFill>
                  <a:srgbClr val="002060"/>
                </a:solidFill>
              </a:rPr>
              <a:t>credit check, no co-signer</a:t>
            </a:r>
          </a:p>
          <a:p>
            <a:r>
              <a:rPr lang="en-US" sz="2800" spc="-150" dirty="0" smtClean="0">
                <a:solidFill>
                  <a:srgbClr val="002060"/>
                </a:solidFill>
              </a:rPr>
              <a:t>No payments* until student ceases to attend </a:t>
            </a:r>
            <a:r>
              <a:rPr lang="en-US" sz="2800" i="1" spc="-150" dirty="0" smtClean="0">
                <a:solidFill>
                  <a:srgbClr val="002060"/>
                </a:solidFill>
              </a:rPr>
              <a:t>at least ½ time 	</a:t>
            </a:r>
          </a:p>
          <a:p>
            <a:r>
              <a:rPr lang="en-US" sz="2800" dirty="0" smtClean="0">
                <a:solidFill>
                  <a:srgbClr val="002060"/>
                </a:solidFill>
              </a:rPr>
              <a:t>Six month grace period before payments start</a:t>
            </a:r>
          </a:p>
          <a:p>
            <a:r>
              <a:rPr lang="en-US" sz="2800" dirty="0" smtClean="0">
                <a:solidFill>
                  <a:srgbClr val="002060"/>
                </a:solidFill>
              </a:rPr>
              <a:t>Multiple disbursements, 30-day delay rules</a:t>
            </a:r>
          </a:p>
          <a:p>
            <a:r>
              <a:rPr lang="en-US" sz="2800" dirty="0" smtClean="0">
                <a:solidFill>
                  <a:srgbClr val="002060"/>
                </a:solidFill>
              </a:rPr>
              <a:t>Loan fee charged 1.062%</a:t>
            </a:r>
          </a:p>
          <a:p>
            <a:r>
              <a:rPr lang="en-US" sz="2800" dirty="0" smtClean="0">
                <a:solidFill>
                  <a:srgbClr val="002060"/>
                </a:solidFill>
              </a:rPr>
              <a:t>Repayment/cancellation/forgiveness</a:t>
            </a:r>
          </a:p>
          <a:p>
            <a:pPr marL="457200" lvl="1" indent="0">
              <a:buNone/>
            </a:pPr>
            <a:r>
              <a:rPr lang="en-US" dirty="0" smtClean="0">
                <a:solidFill>
                  <a:srgbClr val="002060"/>
                </a:solidFill>
              </a:rPr>
              <a:t>*Can pay interest while in school (unsubsidized)</a:t>
            </a:r>
            <a:endParaRPr lang="en-US" dirty="0">
              <a:solidFill>
                <a:srgbClr val="002060"/>
              </a:solidFill>
            </a:endParaRPr>
          </a:p>
          <a:p>
            <a:pPr lvl="1"/>
            <a:endParaRPr lang="en-US" dirty="0" smtClean="0"/>
          </a:p>
          <a:p>
            <a:pPr lvl="1"/>
            <a:endParaRPr lang="en-US" dirty="0"/>
          </a:p>
        </p:txBody>
      </p:sp>
    </p:spTree>
    <p:extLst>
      <p:ext uri="{BB962C8B-B14F-4D97-AF65-F5344CB8AC3E}">
        <p14:creationId xmlns:p14="http://schemas.microsoft.com/office/powerpoint/2010/main" val="2158722796"/>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76" y="0"/>
            <a:ext cx="8731624" cy="1066800"/>
          </a:xfrm>
        </p:spPr>
        <p:txBody>
          <a:bodyPr/>
          <a:lstStyle/>
          <a:p>
            <a:r>
              <a:rPr lang="en-US" dirty="0" smtClean="0">
                <a:solidFill>
                  <a:srgbClr val="0070C0"/>
                </a:solidFill>
              </a:rPr>
              <a:t>Direct Loan Annual Limits - Students</a:t>
            </a:r>
            <a:endParaRPr lang="en-US" dirty="0">
              <a:solidFill>
                <a:srgbClr val="0070C0"/>
              </a:solidFill>
            </a:endParaRPr>
          </a:p>
        </p:txBody>
      </p:sp>
      <p:sp>
        <p:nvSpPr>
          <p:cNvPr id="3" name="Content Placeholder 2"/>
          <p:cNvSpPr>
            <a:spLocks noGrp="1"/>
          </p:cNvSpPr>
          <p:nvPr>
            <p:ph idx="1"/>
          </p:nvPr>
        </p:nvSpPr>
        <p:spPr>
          <a:xfrm>
            <a:off x="152400" y="1066800"/>
            <a:ext cx="8839200" cy="4525963"/>
          </a:xfrm>
        </p:spPr>
        <p:txBody>
          <a:bodyPr>
            <a:normAutofit/>
          </a:bodyPr>
          <a:lstStyle/>
          <a:p>
            <a:pPr marL="0" indent="0" fontAlgn="t">
              <a:buNone/>
            </a:pPr>
            <a:r>
              <a:rPr lang="en-US" dirty="0" smtClean="0">
                <a:solidFill>
                  <a:srgbClr val="002060"/>
                </a:solidFill>
              </a:rPr>
              <a:t>Dependent Undergraduate Students</a:t>
            </a:r>
            <a:endParaRPr lang="en-US" dirty="0">
              <a:solidFill>
                <a:srgbClr val="002060"/>
              </a:solidFill>
            </a:endParaRPr>
          </a:p>
        </p:txBody>
      </p:sp>
      <p:graphicFrame>
        <p:nvGraphicFramePr>
          <p:cNvPr id="4" name="Table Placeholder 3"/>
          <p:cNvGraphicFramePr>
            <a:graphicFrameLocks/>
          </p:cNvGraphicFramePr>
          <p:nvPr>
            <p:extLst/>
          </p:nvPr>
        </p:nvGraphicFramePr>
        <p:xfrm>
          <a:off x="157113" y="1699625"/>
          <a:ext cx="8229600" cy="2910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057400"/>
                <a:gridCol w="2057400"/>
                <a:gridCol w="2057400"/>
                <a:gridCol w="2057400"/>
              </a:tblGrid>
              <a:tr h="370840">
                <a:tc>
                  <a:txBody>
                    <a:bodyPr/>
                    <a:lstStyle/>
                    <a:p>
                      <a:pPr algn="ctr"/>
                      <a:endParaRPr lang="en-US" dirty="0" smtClean="0">
                        <a:solidFill>
                          <a:srgbClr val="002060"/>
                        </a:solidFill>
                      </a:endParaRPr>
                    </a:p>
                    <a:p>
                      <a:pPr algn="ctr"/>
                      <a:r>
                        <a:rPr lang="en-US" dirty="0" smtClean="0">
                          <a:solidFill>
                            <a:srgbClr val="002060"/>
                          </a:solidFill>
                        </a:rPr>
                        <a:t>Grade Level</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Subsidized may not exceed</a:t>
                      </a:r>
                    </a:p>
                    <a:p>
                      <a:pPr algn="ct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lang="en-US" dirty="0" smtClean="0">
                        <a:solidFill>
                          <a:srgbClr val="002060"/>
                        </a:solidFill>
                      </a:endParaRPr>
                    </a:p>
                    <a:p>
                      <a:pPr algn="ctr"/>
                      <a:r>
                        <a:rPr lang="en-US" dirty="0" smtClean="0">
                          <a:solidFill>
                            <a:srgbClr val="002060"/>
                          </a:solidFill>
                        </a:rPr>
                        <a:t>Unsubsidized</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rgbClr val="00206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Annual Limit</a:t>
                      </a:r>
                    </a:p>
                    <a:p>
                      <a:pPr algn="ct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457200">
                <a:tc>
                  <a:txBody>
                    <a:bodyPr/>
                    <a:lstStyle/>
                    <a:p>
                      <a:r>
                        <a:rPr lang="en-US" dirty="0" smtClean="0">
                          <a:solidFill>
                            <a:srgbClr val="002060"/>
                          </a:solidFill>
                        </a:rPr>
                        <a:t>1</a:t>
                      </a:r>
                      <a:r>
                        <a:rPr lang="en-US" baseline="30000" dirty="0" smtClean="0">
                          <a:solidFill>
                            <a:srgbClr val="002060"/>
                          </a:solidFill>
                        </a:rPr>
                        <a:t>st</a:t>
                      </a:r>
                      <a:r>
                        <a:rPr lang="en-US" dirty="0" smtClean="0">
                          <a:solidFill>
                            <a:srgbClr val="002060"/>
                          </a:solidFill>
                        </a:rPr>
                        <a:t> year</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  $3,500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$2,000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$5,500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426720">
                <a:tc>
                  <a:txBody>
                    <a:bodyPr/>
                    <a:lstStyle/>
                    <a:p>
                      <a:r>
                        <a:rPr lang="en-US" dirty="0" smtClean="0">
                          <a:solidFill>
                            <a:srgbClr val="002060"/>
                          </a:solidFill>
                        </a:rPr>
                        <a:t>2</a:t>
                      </a:r>
                      <a:r>
                        <a:rPr lang="en-US" baseline="30000" dirty="0" smtClean="0">
                          <a:solidFill>
                            <a:srgbClr val="002060"/>
                          </a:solidFill>
                        </a:rPr>
                        <a:t>nd</a:t>
                      </a:r>
                      <a:r>
                        <a:rPr lang="en-US" dirty="0" smtClean="0">
                          <a:solidFill>
                            <a:srgbClr val="002060"/>
                          </a:solidFill>
                        </a:rPr>
                        <a:t> year</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$4,500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$2,000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  $6,500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70840">
                <a:tc>
                  <a:txBody>
                    <a:bodyPr/>
                    <a:lstStyle/>
                    <a:p>
                      <a:r>
                        <a:rPr lang="en-US" dirty="0" smtClean="0">
                          <a:solidFill>
                            <a:srgbClr val="002060"/>
                          </a:solidFill>
                        </a:rPr>
                        <a:t>3</a:t>
                      </a:r>
                      <a:r>
                        <a:rPr lang="en-US" baseline="30000" dirty="0" smtClean="0">
                          <a:solidFill>
                            <a:srgbClr val="002060"/>
                          </a:solidFill>
                        </a:rPr>
                        <a:t>rd</a:t>
                      </a:r>
                      <a:r>
                        <a:rPr lang="en-US" baseline="0" dirty="0" smtClean="0">
                          <a:solidFill>
                            <a:srgbClr val="002060"/>
                          </a:solidFill>
                        </a:rPr>
                        <a:t> year and beyond</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$5,500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$2,000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rgbClr val="002060"/>
                          </a:solidFill>
                        </a:rPr>
                        <a:t>  $7,500</a:t>
                      </a:r>
                      <a:endParaRPr lang="en-US"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70840">
                <a:tc>
                  <a:txBody>
                    <a:bodyPr/>
                    <a:lstStyle/>
                    <a:p>
                      <a:endParaRPr lang="en-US" b="1"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lang="en-US" b="1" dirty="0" smtClean="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lang="en-US" b="1"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lang="en-US" b="1"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70840">
                <a:tc>
                  <a:txBody>
                    <a:bodyPr/>
                    <a:lstStyle/>
                    <a:p>
                      <a:r>
                        <a:rPr lang="en-US" b="1" dirty="0" smtClean="0">
                          <a:solidFill>
                            <a:srgbClr val="002060"/>
                          </a:solidFill>
                        </a:rPr>
                        <a:t>AGGREGATE LIMIT</a:t>
                      </a:r>
                      <a:endParaRPr lang="en-US" b="1"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b="1" dirty="0" smtClean="0">
                          <a:solidFill>
                            <a:srgbClr val="002060"/>
                          </a:solidFill>
                        </a:rPr>
                        <a:t>  $23,000</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lang="en-US" b="1"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b="1" dirty="0" smtClean="0">
                          <a:solidFill>
                            <a:srgbClr val="002060"/>
                          </a:solidFill>
                        </a:rPr>
                        <a:t>  $31,000</a:t>
                      </a:r>
                      <a:endParaRPr lang="en-US" b="1" dirty="0">
                        <a:solidFill>
                          <a:srgbClr val="002060"/>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152400" y="4778448"/>
            <a:ext cx="8193077" cy="646331"/>
          </a:xfrm>
          <a:prstGeom prst="rect">
            <a:avLst/>
          </a:prstGeom>
          <a:noFill/>
        </p:spPr>
        <p:txBody>
          <a:bodyPr wrap="none" rtlCol="0">
            <a:spAutoFit/>
          </a:bodyPr>
          <a:lstStyle/>
          <a:p>
            <a:r>
              <a:rPr lang="en-US" dirty="0" smtClean="0">
                <a:solidFill>
                  <a:srgbClr val="002060"/>
                </a:solidFill>
              </a:rPr>
              <a:t>NOTES:  You do </a:t>
            </a:r>
            <a:r>
              <a:rPr lang="en-US" u="sng" dirty="0" smtClean="0">
                <a:solidFill>
                  <a:srgbClr val="002060"/>
                </a:solidFill>
              </a:rPr>
              <a:t>not</a:t>
            </a:r>
            <a:r>
              <a:rPr lang="en-US" dirty="0" smtClean="0">
                <a:solidFill>
                  <a:srgbClr val="002060"/>
                </a:solidFill>
              </a:rPr>
              <a:t> have to accept the full amount offered</a:t>
            </a:r>
          </a:p>
          <a:p>
            <a:r>
              <a:rPr lang="en-US" dirty="0" smtClean="0">
                <a:solidFill>
                  <a:srgbClr val="002060"/>
                </a:solidFill>
              </a:rPr>
              <a:t>If Parent is denied a PLUS Loan, student can borrow additional $4,000 Unsub per year</a:t>
            </a:r>
            <a:endParaRPr lang="en-US" dirty="0">
              <a:solidFill>
                <a:srgbClr val="002060"/>
              </a:solidFill>
            </a:endParaRPr>
          </a:p>
        </p:txBody>
      </p:sp>
    </p:spTree>
    <p:extLst>
      <p:ext uri="{BB962C8B-B14F-4D97-AF65-F5344CB8AC3E}">
        <p14:creationId xmlns:p14="http://schemas.microsoft.com/office/powerpoint/2010/main" val="2575090230"/>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1066800"/>
          </a:xfrm>
        </p:spPr>
        <p:txBody>
          <a:bodyPr/>
          <a:lstStyle/>
          <a:p>
            <a:r>
              <a:rPr lang="en-US" dirty="0" smtClean="0">
                <a:solidFill>
                  <a:srgbClr val="0070C0"/>
                </a:solidFill>
              </a:rPr>
              <a:t>Federal Direct Parent PLUS Loan</a:t>
            </a:r>
            <a:endParaRPr lang="en-US" dirty="0">
              <a:solidFill>
                <a:srgbClr val="0070C0"/>
              </a:solidFill>
            </a:endParaRPr>
          </a:p>
        </p:txBody>
      </p:sp>
      <p:sp>
        <p:nvSpPr>
          <p:cNvPr id="3" name="Content Placeholder 2"/>
          <p:cNvSpPr>
            <a:spLocks noGrp="1"/>
          </p:cNvSpPr>
          <p:nvPr>
            <p:ph idx="1"/>
          </p:nvPr>
        </p:nvSpPr>
        <p:spPr>
          <a:xfrm>
            <a:off x="152400" y="1066800"/>
            <a:ext cx="8839200" cy="4525963"/>
          </a:xfrm>
        </p:spPr>
        <p:txBody>
          <a:bodyPr>
            <a:normAutofit lnSpcReduction="10000"/>
          </a:bodyPr>
          <a:lstStyle/>
          <a:p>
            <a:r>
              <a:rPr lang="en-US" sz="2800" dirty="0" smtClean="0">
                <a:solidFill>
                  <a:srgbClr val="002060"/>
                </a:solidFill>
              </a:rPr>
              <a:t>PARENT is borrower – </a:t>
            </a:r>
            <a:r>
              <a:rPr lang="en-US" sz="2800" i="1" dirty="0" smtClean="0">
                <a:solidFill>
                  <a:srgbClr val="002060"/>
                </a:solidFill>
              </a:rPr>
              <a:t>not the student</a:t>
            </a:r>
          </a:p>
          <a:p>
            <a:r>
              <a:rPr lang="en-US" sz="2800" dirty="0">
                <a:solidFill>
                  <a:srgbClr val="002060"/>
                </a:solidFill>
              </a:rPr>
              <a:t>C</a:t>
            </a:r>
            <a:r>
              <a:rPr lang="en-US" sz="2800" dirty="0" smtClean="0">
                <a:solidFill>
                  <a:srgbClr val="002060"/>
                </a:solidFill>
              </a:rPr>
              <a:t>redit check performed; parent can be denied*</a:t>
            </a:r>
          </a:p>
          <a:p>
            <a:r>
              <a:rPr lang="en-US" sz="2800" dirty="0" smtClean="0">
                <a:solidFill>
                  <a:srgbClr val="002060"/>
                </a:solidFill>
              </a:rPr>
              <a:t>Interest accrues immediately</a:t>
            </a:r>
          </a:p>
          <a:p>
            <a:r>
              <a:rPr lang="en-US" sz="2800" dirty="0" smtClean="0">
                <a:solidFill>
                  <a:srgbClr val="002060"/>
                </a:solidFill>
              </a:rPr>
              <a:t>Can request payment delay</a:t>
            </a:r>
          </a:p>
          <a:p>
            <a:r>
              <a:rPr lang="en-US" sz="2800" dirty="0" smtClean="0">
                <a:solidFill>
                  <a:srgbClr val="002060"/>
                </a:solidFill>
              </a:rPr>
              <a:t>7.6% interest – loan fee 4.248%</a:t>
            </a:r>
          </a:p>
          <a:p>
            <a:r>
              <a:rPr lang="en-US" sz="2800" dirty="0" smtClean="0">
                <a:solidFill>
                  <a:srgbClr val="002060"/>
                </a:solidFill>
              </a:rPr>
              <a:t>Can borrow up to COA less other aid received</a:t>
            </a:r>
          </a:p>
          <a:p>
            <a:pPr marL="0" indent="0">
              <a:buNone/>
            </a:pPr>
            <a:endParaRPr lang="en-US" sz="2800" dirty="0" smtClean="0">
              <a:solidFill>
                <a:srgbClr val="002060"/>
              </a:solidFill>
            </a:endParaRPr>
          </a:p>
          <a:p>
            <a:pPr marL="0" indent="0">
              <a:buNone/>
            </a:pPr>
            <a:r>
              <a:rPr lang="en-US" dirty="0" smtClean="0">
                <a:solidFill>
                  <a:srgbClr val="002060"/>
                </a:solidFill>
              </a:rPr>
              <a:t>*</a:t>
            </a:r>
            <a:r>
              <a:rPr lang="en-US" sz="2400" dirty="0" smtClean="0">
                <a:solidFill>
                  <a:srgbClr val="002060"/>
                </a:solidFill>
              </a:rPr>
              <a:t>If PLUS loan denied, student can borrow additional $4,000/</a:t>
            </a:r>
            <a:r>
              <a:rPr lang="en-US" sz="2400" dirty="0" err="1" smtClean="0">
                <a:solidFill>
                  <a:srgbClr val="002060"/>
                </a:solidFill>
              </a:rPr>
              <a:t>yr</a:t>
            </a:r>
            <a:r>
              <a:rPr lang="en-US" sz="2400" dirty="0" smtClean="0">
                <a:solidFill>
                  <a:srgbClr val="002060"/>
                </a:solidFill>
              </a:rPr>
              <a:t> Federal Direct </a:t>
            </a:r>
            <a:r>
              <a:rPr lang="en-US" sz="2400" b="1" u="sng" dirty="0" smtClean="0">
                <a:solidFill>
                  <a:srgbClr val="002060"/>
                </a:solidFill>
              </a:rPr>
              <a:t>Unsubsidized</a:t>
            </a:r>
            <a:r>
              <a:rPr lang="en-US" sz="2400" dirty="0" smtClean="0">
                <a:solidFill>
                  <a:srgbClr val="002060"/>
                </a:solidFill>
              </a:rPr>
              <a:t> Student Loan</a:t>
            </a:r>
          </a:p>
          <a:p>
            <a:pPr marL="0" indent="0">
              <a:buNone/>
            </a:pPr>
            <a:endParaRPr lang="en-US" dirty="0" smtClean="0"/>
          </a:p>
          <a:p>
            <a:endParaRPr lang="en-US" dirty="0" smtClean="0"/>
          </a:p>
        </p:txBody>
      </p:sp>
    </p:spTree>
    <p:extLst>
      <p:ext uri="{BB962C8B-B14F-4D97-AF65-F5344CB8AC3E}">
        <p14:creationId xmlns:p14="http://schemas.microsoft.com/office/powerpoint/2010/main" val="3330872063"/>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Private Education Loans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solidFill>
                  <a:srgbClr val="002060"/>
                </a:solidFill>
              </a:rPr>
              <a:t>Credit check performed; can be denied</a:t>
            </a:r>
          </a:p>
          <a:p>
            <a:r>
              <a:rPr lang="en-US" dirty="0" smtClean="0">
                <a:solidFill>
                  <a:srgbClr val="002060"/>
                </a:solidFill>
              </a:rPr>
              <a:t>Student usually requires a co-signer (parent)</a:t>
            </a:r>
          </a:p>
          <a:p>
            <a:r>
              <a:rPr lang="en-US" dirty="0" smtClean="0">
                <a:solidFill>
                  <a:srgbClr val="002060"/>
                </a:solidFill>
              </a:rPr>
              <a:t>Payments begin immediately</a:t>
            </a:r>
          </a:p>
          <a:p>
            <a:r>
              <a:rPr lang="en-US" dirty="0" smtClean="0">
                <a:solidFill>
                  <a:srgbClr val="002060"/>
                </a:solidFill>
              </a:rPr>
              <a:t>Interest and terms vary</a:t>
            </a:r>
          </a:p>
          <a:p>
            <a:r>
              <a:rPr lang="en-US" dirty="0" smtClean="0">
                <a:solidFill>
                  <a:srgbClr val="002060"/>
                </a:solidFill>
              </a:rPr>
              <a:t>Usually exhaust federal eligibility first</a:t>
            </a:r>
          </a:p>
          <a:p>
            <a:endParaRPr lang="en-US" dirty="0" smtClean="0">
              <a:solidFill>
                <a:srgbClr val="002060"/>
              </a:solidFill>
            </a:endParaRPr>
          </a:p>
        </p:txBody>
      </p:sp>
    </p:spTree>
    <p:extLst>
      <p:ext uri="{BB962C8B-B14F-4D97-AF65-F5344CB8AC3E}">
        <p14:creationId xmlns:p14="http://schemas.microsoft.com/office/powerpoint/2010/main" val="804553101"/>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152400" y="0"/>
            <a:ext cx="8839200" cy="1066800"/>
          </a:xfrm>
        </p:spPr>
        <p:txBody>
          <a:bodyPr>
            <a:normAutofit/>
          </a:bodyPr>
          <a:lstStyle/>
          <a:p>
            <a:pPr eaLnBrk="1" hangingPunct="1"/>
            <a:r>
              <a:rPr lang="en-US" spc="-150" dirty="0" smtClean="0">
                <a:solidFill>
                  <a:srgbClr val="0070C0"/>
                </a:solidFill>
              </a:rPr>
              <a:t>Self-Help Aid: Work-Study Employment</a:t>
            </a:r>
          </a:p>
        </p:txBody>
      </p:sp>
      <p:sp>
        <p:nvSpPr>
          <p:cNvPr id="14339" name="Rectangle 3"/>
          <p:cNvSpPr>
            <a:spLocks noGrp="1" noChangeArrowheads="1"/>
          </p:cNvSpPr>
          <p:nvPr>
            <p:ph idx="1"/>
          </p:nvPr>
        </p:nvSpPr>
        <p:spPr>
          <a:xfrm>
            <a:off x="152400" y="1066800"/>
            <a:ext cx="8839200" cy="4525963"/>
          </a:xfrm>
        </p:spPr>
        <p:txBody>
          <a:bodyPr>
            <a:normAutofit/>
          </a:bodyPr>
          <a:lstStyle/>
          <a:p>
            <a:pPr eaLnBrk="1" hangingPunct="1">
              <a:spcAft>
                <a:spcPct val="50000"/>
              </a:spcAft>
              <a:defRPr/>
            </a:pPr>
            <a:r>
              <a:rPr lang="en-US" dirty="0" smtClean="0">
                <a:solidFill>
                  <a:srgbClr val="002060"/>
                </a:solidFill>
              </a:rPr>
              <a:t>May reduce need to borrow</a:t>
            </a:r>
          </a:p>
          <a:p>
            <a:pPr eaLnBrk="1" hangingPunct="1">
              <a:spcAft>
                <a:spcPct val="50000"/>
              </a:spcAft>
              <a:defRPr/>
            </a:pPr>
            <a:r>
              <a:rPr lang="en-US" dirty="0" smtClean="0">
                <a:solidFill>
                  <a:srgbClr val="002060"/>
                </a:solidFill>
              </a:rPr>
              <a:t>Student earns a paycheck</a:t>
            </a:r>
          </a:p>
          <a:p>
            <a:pPr>
              <a:spcAft>
                <a:spcPct val="50000"/>
              </a:spcAft>
              <a:defRPr/>
            </a:pPr>
            <a:r>
              <a:rPr lang="en-US" dirty="0">
                <a:solidFill>
                  <a:srgbClr val="002060"/>
                </a:solidFill>
              </a:rPr>
              <a:t>Amount awarded </a:t>
            </a:r>
            <a:r>
              <a:rPr lang="en-US" dirty="0" smtClean="0">
                <a:solidFill>
                  <a:srgbClr val="002060"/>
                </a:solidFill>
              </a:rPr>
              <a:t>not credited to student account</a:t>
            </a:r>
            <a:endParaRPr lang="en-US" dirty="0">
              <a:solidFill>
                <a:srgbClr val="002060"/>
              </a:solidFill>
            </a:endParaRPr>
          </a:p>
          <a:p>
            <a:pPr>
              <a:spcAft>
                <a:spcPct val="50000"/>
              </a:spcAft>
              <a:defRPr/>
            </a:pPr>
            <a:r>
              <a:rPr lang="en-US" dirty="0">
                <a:solidFill>
                  <a:srgbClr val="002060"/>
                </a:solidFill>
              </a:rPr>
              <a:t>Does not count against you as income on </a:t>
            </a:r>
            <a:r>
              <a:rPr lang="en-US" dirty="0" smtClean="0">
                <a:solidFill>
                  <a:srgbClr val="002060"/>
                </a:solidFill>
              </a:rPr>
              <a:t>FAFSA</a:t>
            </a:r>
          </a:p>
          <a:p>
            <a:pPr eaLnBrk="1" hangingPunct="1">
              <a:spcAft>
                <a:spcPct val="50000"/>
              </a:spcAft>
              <a:defRPr/>
            </a:pPr>
            <a:r>
              <a:rPr lang="en-US" dirty="0" smtClean="0">
                <a:solidFill>
                  <a:srgbClr val="002060"/>
                </a:solidFill>
              </a:rPr>
              <a:t>Answer “YES” on FAFSA to work-study question</a:t>
            </a:r>
          </a:p>
          <a:p>
            <a:pPr eaLnBrk="1" hangingPunct="1">
              <a:spcAft>
                <a:spcPct val="50000"/>
              </a:spcAft>
              <a:defRPr/>
            </a:pPr>
            <a:endParaRPr lang="en-US" dirty="0" smtClean="0"/>
          </a:p>
          <a:p>
            <a:pPr eaLnBrk="1" hangingPunct="1">
              <a:buFontTx/>
              <a:buNone/>
              <a:defRPr/>
            </a:pPr>
            <a:endParaRPr lang="en-US" dirty="0" smtClean="0"/>
          </a:p>
        </p:txBody>
      </p:sp>
    </p:spTree>
    <p:extLst>
      <p:ext uri="{BB962C8B-B14F-4D97-AF65-F5344CB8AC3E}">
        <p14:creationId xmlns:p14="http://schemas.microsoft.com/office/powerpoint/2010/main" val="1494638343"/>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dirty="0" smtClean="0">
                <a:solidFill>
                  <a:srgbClr val="0070C0"/>
                </a:solidFill>
              </a:rPr>
              <a:t>Gift Aid: Scholarships</a:t>
            </a:r>
          </a:p>
        </p:txBody>
      </p:sp>
      <p:sp>
        <p:nvSpPr>
          <p:cNvPr id="33794" name="Rectangle 3"/>
          <p:cNvSpPr>
            <a:spLocks noGrp="1" noChangeArrowheads="1"/>
          </p:cNvSpPr>
          <p:nvPr>
            <p:ph idx="1"/>
          </p:nvPr>
        </p:nvSpPr>
        <p:spPr>
          <a:xfrm>
            <a:off x="381000" y="1143000"/>
            <a:ext cx="7315200" cy="4267200"/>
          </a:xfrm>
        </p:spPr>
        <p:txBody>
          <a:bodyPr>
            <a:normAutofit fontScale="70000" lnSpcReduction="20000"/>
          </a:bodyPr>
          <a:lstStyle/>
          <a:p>
            <a:pPr marL="347663" indent="-347663" eaLnBrk="1" hangingPunct="1">
              <a:spcBef>
                <a:spcPts val="3000"/>
              </a:spcBef>
            </a:pPr>
            <a:r>
              <a:rPr lang="en-US" dirty="0" smtClean="0">
                <a:solidFill>
                  <a:srgbClr val="002060"/>
                </a:solidFill>
              </a:rPr>
              <a:t>Awarded on the basis of merit, skill, or unique characteristic</a:t>
            </a:r>
          </a:p>
          <a:p>
            <a:pPr marL="1203326" lvl="2">
              <a:spcBef>
                <a:spcPts val="3000"/>
              </a:spcBef>
            </a:pPr>
            <a:r>
              <a:rPr lang="en-US" sz="2600" dirty="0" smtClean="0">
                <a:solidFill>
                  <a:srgbClr val="002060"/>
                </a:solidFill>
              </a:rPr>
              <a:t>GPA, Athletic, Music, local community – check with HS counselor &amp; college you are attending</a:t>
            </a:r>
          </a:p>
          <a:p>
            <a:pPr marL="347663" indent="-347663" eaLnBrk="1" hangingPunct="1">
              <a:spcBef>
                <a:spcPts val="3000"/>
              </a:spcBef>
            </a:pPr>
            <a:r>
              <a:rPr lang="en-US" dirty="0" smtClean="0">
                <a:solidFill>
                  <a:srgbClr val="002060"/>
                </a:solidFill>
              </a:rPr>
              <a:t>Reachhighermontana.org</a:t>
            </a:r>
            <a:endParaRPr lang="en-US" dirty="0">
              <a:solidFill>
                <a:srgbClr val="002060"/>
              </a:solidFill>
            </a:endParaRPr>
          </a:p>
          <a:p>
            <a:pPr marL="1203326" lvl="2">
              <a:spcBef>
                <a:spcPts val="3000"/>
              </a:spcBef>
            </a:pPr>
            <a:r>
              <a:rPr lang="en-US" sz="2600" dirty="0" err="1" smtClean="0">
                <a:solidFill>
                  <a:srgbClr val="002060"/>
                </a:solidFill>
              </a:rPr>
              <a:t>Scholly</a:t>
            </a:r>
            <a:endParaRPr lang="en-US" sz="2600" dirty="0" smtClean="0">
              <a:solidFill>
                <a:srgbClr val="002060"/>
              </a:solidFill>
            </a:endParaRPr>
          </a:p>
          <a:p>
            <a:pPr marL="1203326" lvl="2">
              <a:spcBef>
                <a:spcPts val="3000"/>
              </a:spcBef>
            </a:pPr>
            <a:r>
              <a:rPr lang="en-US" sz="2600" dirty="0" smtClean="0">
                <a:solidFill>
                  <a:srgbClr val="002060"/>
                </a:solidFill>
              </a:rPr>
              <a:t>Reach Higher Montana Scholarship 2.5 GPA $1,000</a:t>
            </a:r>
          </a:p>
          <a:p>
            <a:pPr marL="347663" indent="-347663" eaLnBrk="1" hangingPunct="1">
              <a:spcBef>
                <a:spcPts val="3000"/>
              </a:spcBef>
            </a:pPr>
            <a:r>
              <a:rPr lang="en-US" dirty="0" smtClean="0">
                <a:solidFill>
                  <a:srgbClr val="002060"/>
                </a:solidFill>
              </a:rPr>
              <a:t>Most scholarships are from local community or college you are attending</a:t>
            </a:r>
          </a:p>
        </p:txBody>
      </p:sp>
    </p:spTree>
    <p:extLst>
      <p:ext uri="{BB962C8B-B14F-4D97-AF65-F5344CB8AC3E}">
        <p14:creationId xmlns:p14="http://schemas.microsoft.com/office/powerpoint/2010/main" val="2336394101"/>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dirty="0" smtClean="0">
                <a:solidFill>
                  <a:srgbClr val="0070C0"/>
                </a:solidFill>
              </a:rPr>
              <a:t>What is Cost of Attendance (COA)?</a:t>
            </a:r>
          </a:p>
        </p:txBody>
      </p:sp>
      <p:sp>
        <p:nvSpPr>
          <p:cNvPr id="23554" name="Rectangle 3"/>
          <p:cNvSpPr>
            <a:spLocks noGrp="1" noChangeArrowheads="1"/>
          </p:cNvSpPr>
          <p:nvPr>
            <p:ph idx="1"/>
          </p:nvPr>
        </p:nvSpPr>
        <p:spPr>
          <a:xfrm>
            <a:off x="457200" y="1143000"/>
            <a:ext cx="8229600" cy="4267200"/>
          </a:xfrm>
        </p:spPr>
        <p:txBody>
          <a:bodyPr>
            <a:normAutofit fontScale="85000" lnSpcReduction="20000"/>
          </a:bodyPr>
          <a:lstStyle/>
          <a:p>
            <a:pPr marL="0" indent="0" eaLnBrk="1" hangingPunct="1">
              <a:lnSpc>
                <a:spcPct val="85000"/>
              </a:lnSpc>
              <a:spcBef>
                <a:spcPct val="55000"/>
              </a:spcBef>
              <a:spcAft>
                <a:spcPct val="30000"/>
              </a:spcAft>
              <a:buNone/>
            </a:pPr>
            <a:r>
              <a:rPr lang="en-US" dirty="0" smtClean="0">
                <a:solidFill>
                  <a:srgbClr val="002060"/>
                </a:solidFill>
              </a:rPr>
              <a:t>A budget for college which includes:</a:t>
            </a:r>
          </a:p>
          <a:p>
            <a:pPr>
              <a:lnSpc>
                <a:spcPct val="85000"/>
              </a:lnSpc>
              <a:spcBef>
                <a:spcPct val="55000"/>
              </a:spcBef>
              <a:spcAft>
                <a:spcPct val="30000"/>
              </a:spcAft>
            </a:pPr>
            <a:r>
              <a:rPr lang="en-US" dirty="0" smtClean="0">
                <a:solidFill>
                  <a:srgbClr val="002060"/>
                </a:solidFill>
              </a:rPr>
              <a:t>Tuition &amp; Fees (direct – paid to school)</a:t>
            </a:r>
          </a:p>
          <a:p>
            <a:pPr>
              <a:lnSpc>
                <a:spcPct val="85000"/>
              </a:lnSpc>
              <a:spcBef>
                <a:spcPct val="55000"/>
              </a:spcBef>
              <a:spcAft>
                <a:spcPct val="30000"/>
              </a:spcAft>
            </a:pPr>
            <a:r>
              <a:rPr lang="en-US" dirty="0" smtClean="0">
                <a:solidFill>
                  <a:srgbClr val="002060"/>
                </a:solidFill>
              </a:rPr>
              <a:t> Room &amp; Board </a:t>
            </a:r>
          </a:p>
          <a:p>
            <a:pPr>
              <a:lnSpc>
                <a:spcPct val="85000"/>
              </a:lnSpc>
              <a:spcBef>
                <a:spcPct val="55000"/>
              </a:spcBef>
              <a:spcAft>
                <a:spcPct val="30000"/>
              </a:spcAft>
            </a:pPr>
            <a:r>
              <a:rPr lang="en-US" dirty="0" smtClean="0">
                <a:solidFill>
                  <a:srgbClr val="002060"/>
                </a:solidFill>
              </a:rPr>
              <a:t>Books &amp; Supplies</a:t>
            </a:r>
          </a:p>
          <a:p>
            <a:pPr>
              <a:lnSpc>
                <a:spcPct val="85000"/>
              </a:lnSpc>
              <a:spcBef>
                <a:spcPct val="55000"/>
              </a:spcBef>
              <a:spcAft>
                <a:spcPct val="30000"/>
              </a:spcAft>
            </a:pPr>
            <a:r>
              <a:rPr lang="en-US" dirty="0" smtClean="0">
                <a:solidFill>
                  <a:srgbClr val="002060"/>
                </a:solidFill>
              </a:rPr>
              <a:t>Miscellaneous (indirect)</a:t>
            </a:r>
          </a:p>
          <a:p>
            <a:pPr>
              <a:lnSpc>
                <a:spcPct val="85000"/>
              </a:lnSpc>
              <a:spcBef>
                <a:spcPct val="55000"/>
              </a:spcBef>
              <a:spcAft>
                <a:spcPct val="30000"/>
              </a:spcAft>
            </a:pPr>
            <a:r>
              <a:rPr lang="en-US" dirty="0" smtClean="0">
                <a:solidFill>
                  <a:srgbClr val="002060"/>
                </a:solidFill>
              </a:rPr>
              <a:t>Transportation (indirect)</a:t>
            </a:r>
          </a:p>
          <a:p>
            <a:pPr marL="0" indent="0">
              <a:lnSpc>
                <a:spcPct val="85000"/>
              </a:lnSpc>
              <a:spcBef>
                <a:spcPct val="55000"/>
              </a:spcBef>
              <a:spcAft>
                <a:spcPct val="30000"/>
              </a:spcAft>
              <a:buNone/>
            </a:pPr>
            <a:r>
              <a:rPr lang="en-US" dirty="0" smtClean="0">
                <a:solidFill>
                  <a:srgbClr val="0070C0"/>
                </a:solidFill>
              </a:rPr>
              <a:t> </a:t>
            </a:r>
            <a:r>
              <a:rPr lang="en-US" b="1" dirty="0" smtClean="0">
                <a:solidFill>
                  <a:srgbClr val="0070C0"/>
                </a:solidFill>
              </a:rPr>
              <a:t>COA will vary widely from college to college</a:t>
            </a:r>
          </a:p>
        </p:txBody>
      </p:sp>
    </p:spTree>
    <p:extLst>
      <p:ext uri="{BB962C8B-B14F-4D97-AF65-F5344CB8AC3E}">
        <p14:creationId xmlns:p14="http://schemas.microsoft.com/office/powerpoint/2010/main" val="1648070878"/>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38881617"/>
              </p:ext>
            </p:extLst>
          </p:nvPr>
        </p:nvGraphicFramePr>
        <p:xfrm>
          <a:off x="152400" y="1012290"/>
          <a:ext cx="8839200" cy="4336734"/>
        </p:xfrm>
        <a:graphic>
          <a:graphicData uri="http://schemas.openxmlformats.org/drawingml/2006/table">
            <a:tbl>
              <a:tblPr/>
              <a:tblGrid>
                <a:gridCol w="2209800"/>
                <a:gridCol w="2209800"/>
                <a:gridCol w="2209800"/>
                <a:gridCol w="2209800"/>
              </a:tblGrid>
              <a:tr h="435294">
                <a:tc>
                  <a:txBody>
                    <a:bodyPr/>
                    <a:lstStyle/>
                    <a:p>
                      <a:endParaRPr lang="en-US" sz="2800" b="1" dirty="0">
                        <a:solidFill>
                          <a:srgbClr val="002060"/>
                        </a:solidFill>
                      </a:endParaRPr>
                    </a:p>
                  </a:txBody>
                  <a:tcPr anchor="ctr">
                    <a:lnL>
                      <a:noFill/>
                    </a:lnL>
                    <a:lnR>
                      <a:noFill/>
                    </a:lnR>
                    <a:lnT>
                      <a:noFill/>
                    </a:lnT>
                    <a:lnB>
                      <a:noFill/>
                    </a:lnB>
                  </a:tcPr>
                </a:tc>
                <a:tc>
                  <a:txBody>
                    <a:bodyPr/>
                    <a:lstStyle/>
                    <a:p>
                      <a:endParaRPr lang="en-US" sz="2800" b="1" dirty="0">
                        <a:solidFill>
                          <a:srgbClr val="002060"/>
                        </a:solidFill>
                      </a:endParaRPr>
                    </a:p>
                  </a:txBody>
                  <a:tcPr anchor="ctr">
                    <a:lnL>
                      <a:noFill/>
                    </a:lnL>
                    <a:lnR>
                      <a:noFill/>
                    </a:lnR>
                    <a:lnT>
                      <a:noFill/>
                    </a:lnT>
                    <a:lnB>
                      <a:noFill/>
                    </a:lnB>
                  </a:tcPr>
                </a:tc>
                <a:tc>
                  <a:txBody>
                    <a:bodyPr/>
                    <a:lstStyle/>
                    <a:p>
                      <a:endParaRPr lang="en-US" sz="2800" b="1" dirty="0">
                        <a:solidFill>
                          <a:srgbClr val="002060"/>
                        </a:solidFill>
                      </a:endParaRPr>
                    </a:p>
                  </a:txBody>
                  <a:tcPr anchor="ctr">
                    <a:lnL>
                      <a:noFill/>
                    </a:lnL>
                    <a:lnR>
                      <a:noFill/>
                    </a:lnR>
                    <a:lnT>
                      <a:noFill/>
                    </a:lnT>
                    <a:lnB>
                      <a:noFill/>
                    </a:lnB>
                  </a:tcPr>
                </a:tc>
                <a:tc>
                  <a:txBody>
                    <a:bodyPr/>
                    <a:lstStyle/>
                    <a:p>
                      <a:endParaRPr lang="en-US" sz="2800" b="1" dirty="0">
                        <a:solidFill>
                          <a:srgbClr val="002060"/>
                        </a:solidFill>
                      </a:endParaRPr>
                    </a:p>
                  </a:txBody>
                  <a:tcPr anchor="ctr">
                    <a:lnL>
                      <a:noFill/>
                    </a:lnL>
                    <a:lnR>
                      <a:noFill/>
                    </a:lnR>
                    <a:lnT>
                      <a:noFill/>
                    </a:lnT>
                    <a:lnB>
                      <a:noFill/>
                    </a:lnB>
                  </a:tcPr>
                </a:tc>
              </a:tr>
              <a:tr h="435294">
                <a:tc>
                  <a:txBody>
                    <a:bodyPr/>
                    <a:lstStyle/>
                    <a:p>
                      <a:pPr algn="l"/>
                      <a:endParaRPr lang="en-US" sz="900" b="1" dirty="0">
                        <a:solidFill>
                          <a:srgbClr val="002060"/>
                        </a:solidFill>
                      </a:endParaRPr>
                    </a:p>
                  </a:txBody>
                  <a:tcPr anchor="ctr">
                    <a:lnL>
                      <a:noFill/>
                    </a:lnL>
                    <a:lnR>
                      <a:noFill/>
                    </a:lnR>
                    <a:lnT>
                      <a:noFill/>
                    </a:lnT>
                    <a:lnB>
                      <a:noFill/>
                    </a:lnB>
                  </a:tcPr>
                </a:tc>
                <a:tc>
                  <a:txBody>
                    <a:bodyPr/>
                    <a:lstStyle/>
                    <a:p>
                      <a:pPr algn="ctr"/>
                      <a:endParaRPr lang="en-US" sz="800" b="1" dirty="0">
                        <a:solidFill>
                          <a:srgbClr val="002060"/>
                        </a:solidFill>
                      </a:endParaRPr>
                    </a:p>
                  </a:txBody>
                  <a:tcPr anchor="ctr">
                    <a:lnL>
                      <a:noFill/>
                    </a:lnL>
                    <a:lnR>
                      <a:noFill/>
                    </a:lnR>
                    <a:lnT>
                      <a:noFill/>
                    </a:lnT>
                    <a:lnB>
                      <a:noFill/>
                    </a:lnB>
                  </a:tcPr>
                </a:tc>
                <a:tc>
                  <a:txBody>
                    <a:bodyPr/>
                    <a:lstStyle/>
                    <a:p>
                      <a:endParaRPr lang="en-US" sz="2000" dirty="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340728">
                <a:tc>
                  <a:txBody>
                    <a:bodyPr/>
                    <a:lstStyle/>
                    <a:p>
                      <a:pPr algn="l"/>
                      <a:r>
                        <a:rPr lang="en-US" sz="2000" b="1" dirty="0">
                          <a:solidFill>
                            <a:srgbClr val="002060"/>
                          </a:solidFill>
                        </a:rPr>
                        <a:t>Tuition and Fees</a:t>
                      </a:r>
                    </a:p>
                  </a:txBody>
                  <a:tcPr anchor="ctr">
                    <a:lnL>
                      <a:noFill/>
                    </a:lnL>
                    <a:lnR>
                      <a:noFill/>
                    </a:lnR>
                    <a:lnT>
                      <a:noFill/>
                    </a:lnT>
                    <a:lnB>
                      <a:noFill/>
                    </a:lnB>
                  </a:tcPr>
                </a:tc>
                <a:tc>
                  <a:txBody>
                    <a:bodyPr/>
                    <a:lstStyle/>
                    <a:p>
                      <a:pPr algn="l"/>
                      <a:r>
                        <a:rPr lang="en-US" sz="2000" b="1" dirty="0">
                          <a:solidFill>
                            <a:srgbClr val="002060"/>
                          </a:solidFill>
                        </a:rPr>
                        <a:t>$ </a:t>
                      </a:r>
                      <a:r>
                        <a:rPr lang="en-US" sz="2000" b="1" dirty="0" smtClean="0">
                          <a:solidFill>
                            <a:srgbClr val="002060"/>
                          </a:solidFill>
                        </a:rPr>
                        <a:t>7,242                                                  </a:t>
                      </a:r>
                      <a:endParaRPr lang="en-US" sz="2000" b="1" dirty="0">
                        <a:solidFill>
                          <a:srgbClr val="002060"/>
                        </a:solidFill>
                      </a:endParaRPr>
                    </a:p>
                  </a:txBody>
                  <a:tcPr anchor="ctr">
                    <a:lnL>
                      <a:noFill/>
                    </a:lnL>
                    <a:lnR>
                      <a:noFill/>
                    </a:lnR>
                    <a:lnT>
                      <a:noFill/>
                    </a:lnT>
                    <a:lnB>
                      <a:noFill/>
                    </a:lnB>
                  </a:tcPr>
                </a:tc>
                <a:tc>
                  <a:txBody>
                    <a:bodyPr/>
                    <a:lstStyle/>
                    <a:p>
                      <a:endParaRPr lang="en-US" sz="2000" dirty="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344136">
                <a:tc>
                  <a:txBody>
                    <a:bodyPr/>
                    <a:lstStyle/>
                    <a:p>
                      <a:pPr algn="l"/>
                      <a:r>
                        <a:rPr lang="en-US" sz="2000" b="1" dirty="0">
                          <a:solidFill>
                            <a:srgbClr val="002060"/>
                          </a:solidFill>
                        </a:rPr>
                        <a:t>Room and </a:t>
                      </a:r>
                      <a:r>
                        <a:rPr lang="en-US" sz="2000" b="1" dirty="0" smtClean="0">
                          <a:solidFill>
                            <a:srgbClr val="002060"/>
                          </a:solidFill>
                        </a:rPr>
                        <a:t>Board</a:t>
                      </a:r>
                      <a:endParaRPr lang="en-US" sz="2000" b="1" dirty="0">
                        <a:solidFill>
                          <a:srgbClr val="002060"/>
                        </a:solidFill>
                      </a:endParaRPr>
                    </a:p>
                  </a:txBody>
                  <a:tcPr anchor="ctr">
                    <a:lnL>
                      <a:noFill/>
                    </a:lnL>
                    <a:lnR>
                      <a:noFill/>
                    </a:lnR>
                    <a:lnT>
                      <a:noFill/>
                    </a:lnT>
                    <a:lnB>
                      <a:noFill/>
                    </a:lnB>
                  </a:tcPr>
                </a:tc>
                <a:tc>
                  <a:txBody>
                    <a:bodyPr/>
                    <a:lstStyle/>
                    <a:p>
                      <a:pPr algn="l"/>
                      <a:r>
                        <a:rPr lang="en-US" sz="2000" b="1" dirty="0">
                          <a:solidFill>
                            <a:srgbClr val="002060"/>
                          </a:solidFill>
                        </a:rPr>
                        <a:t>$ </a:t>
                      </a:r>
                      <a:r>
                        <a:rPr lang="en-US" sz="2000" b="1" dirty="0" smtClean="0">
                          <a:solidFill>
                            <a:srgbClr val="002060"/>
                          </a:solidFill>
                        </a:rPr>
                        <a:t>9,544</a:t>
                      </a:r>
                      <a:endParaRPr lang="en-US" sz="2000" b="1" dirty="0">
                        <a:solidFill>
                          <a:srgbClr val="002060"/>
                        </a:solidFill>
                      </a:endParaRPr>
                    </a:p>
                  </a:txBody>
                  <a:tcPr anchor="ctr">
                    <a:lnL>
                      <a:noFill/>
                    </a:lnL>
                    <a:lnR>
                      <a:noFill/>
                    </a:lnR>
                    <a:lnT>
                      <a:noFill/>
                    </a:lnT>
                    <a:lnB>
                      <a:noFill/>
                    </a:lnB>
                  </a:tcPr>
                </a:tc>
                <a:tc>
                  <a:txBody>
                    <a:bodyPr/>
                    <a:lstStyle/>
                    <a:p>
                      <a:endParaRPr lang="en-US" sz="200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588927">
                <a:tc>
                  <a:txBody>
                    <a:bodyPr/>
                    <a:lstStyle/>
                    <a:p>
                      <a:pPr algn="l"/>
                      <a:r>
                        <a:rPr lang="en-US" sz="2000" b="1" dirty="0">
                          <a:solidFill>
                            <a:srgbClr val="002060"/>
                          </a:solidFill>
                        </a:rPr>
                        <a:t>Books and Supplies</a:t>
                      </a:r>
                    </a:p>
                  </a:txBody>
                  <a:tcPr anchor="ctr">
                    <a:lnL>
                      <a:noFill/>
                    </a:lnL>
                    <a:lnR>
                      <a:noFill/>
                    </a:lnR>
                    <a:lnT>
                      <a:noFill/>
                    </a:lnT>
                    <a:lnB>
                      <a:noFill/>
                    </a:lnB>
                  </a:tcPr>
                </a:tc>
                <a:tc>
                  <a:txBody>
                    <a:bodyPr/>
                    <a:lstStyle/>
                    <a:p>
                      <a:pPr algn="l"/>
                      <a:r>
                        <a:rPr lang="en-US" sz="2000" b="1">
                          <a:solidFill>
                            <a:srgbClr val="002060"/>
                          </a:solidFill>
                        </a:rPr>
                        <a:t>$ 1,100</a:t>
                      </a:r>
                    </a:p>
                  </a:txBody>
                  <a:tcPr anchor="ctr">
                    <a:lnL>
                      <a:noFill/>
                    </a:lnL>
                    <a:lnR>
                      <a:noFill/>
                    </a:lnR>
                    <a:lnT>
                      <a:noFill/>
                    </a:lnT>
                    <a:lnB>
                      <a:noFill/>
                    </a:lnB>
                  </a:tcPr>
                </a:tc>
                <a:tc>
                  <a:txBody>
                    <a:bodyPr/>
                    <a:lstStyle/>
                    <a:p>
                      <a:endParaRPr lang="en-US" sz="200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588927">
                <a:tc>
                  <a:txBody>
                    <a:bodyPr/>
                    <a:lstStyle/>
                    <a:p>
                      <a:pPr algn="l"/>
                      <a:r>
                        <a:rPr lang="en-US" sz="2000" b="1" dirty="0">
                          <a:solidFill>
                            <a:srgbClr val="002060"/>
                          </a:solidFill>
                        </a:rPr>
                        <a:t>Loan Fee Allowance</a:t>
                      </a:r>
                    </a:p>
                  </a:txBody>
                  <a:tcPr anchor="ctr">
                    <a:lnL>
                      <a:noFill/>
                    </a:lnL>
                    <a:lnR>
                      <a:noFill/>
                    </a:lnR>
                    <a:lnT>
                      <a:noFill/>
                    </a:lnT>
                    <a:lnB>
                      <a:noFill/>
                    </a:lnB>
                  </a:tcPr>
                </a:tc>
                <a:tc>
                  <a:txBody>
                    <a:bodyPr/>
                    <a:lstStyle/>
                    <a:p>
                      <a:pPr algn="l"/>
                      <a:r>
                        <a:rPr lang="en-US" sz="2000" b="1" dirty="0">
                          <a:solidFill>
                            <a:srgbClr val="002060"/>
                          </a:solidFill>
                        </a:rPr>
                        <a:t>$ 72</a:t>
                      </a:r>
                    </a:p>
                  </a:txBody>
                  <a:tcPr anchor="ctr">
                    <a:lnL>
                      <a:noFill/>
                    </a:lnL>
                    <a:lnR>
                      <a:noFill/>
                    </a:lnR>
                    <a:lnT>
                      <a:noFill/>
                    </a:lnT>
                    <a:lnB>
                      <a:noFill/>
                    </a:lnB>
                  </a:tcPr>
                </a:tc>
                <a:tc>
                  <a:txBody>
                    <a:bodyPr/>
                    <a:lstStyle/>
                    <a:p>
                      <a:endParaRPr lang="en-US" sz="2000" dirty="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340728">
                <a:tc>
                  <a:txBody>
                    <a:bodyPr/>
                    <a:lstStyle/>
                    <a:p>
                      <a:pPr algn="l"/>
                      <a:r>
                        <a:rPr lang="en-US" sz="2000" b="1" dirty="0">
                          <a:solidFill>
                            <a:srgbClr val="002060"/>
                          </a:solidFill>
                        </a:rPr>
                        <a:t>Transportation</a:t>
                      </a:r>
                    </a:p>
                  </a:txBody>
                  <a:tcPr anchor="ctr">
                    <a:lnL>
                      <a:noFill/>
                    </a:lnL>
                    <a:lnR>
                      <a:noFill/>
                    </a:lnR>
                    <a:lnT>
                      <a:noFill/>
                    </a:lnT>
                    <a:lnB>
                      <a:noFill/>
                    </a:lnB>
                  </a:tcPr>
                </a:tc>
                <a:tc>
                  <a:txBody>
                    <a:bodyPr/>
                    <a:lstStyle/>
                    <a:p>
                      <a:pPr algn="l"/>
                      <a:r>
                        <a:rPr lang="en-US" sz="2000" b="1" dirty="0">
                          <a:solidFill>
                            <a:srgbClr val="002060"/>
                          </a:solidFill>
                        </a:rPr>
                        <a:t>$ 1,400</a:t>
                      </a:r>
                    </a:p>
                  </a:txBody>
                  <a:tcPr anchor="ctr">
                    <a:lnL>
                      <a:noFill/>
                    </a:lnL>
                    <a:lnR>
                      <a:noFill/>
                    </a:lnR>
                    <a:lnT>
                      <a:noFill/>
                    </a:lnT>
                    <a:lnB>
                      <a:noFill/>
                    </a:lnB>
                  </a:tcPr>
                </a:tc>
                <a:tc>
                  <a:txBody>
                    <a:bodyPr/>
                    <a:lstStyle/>
                    <a:p>
                      <a:endParaRPr lang="en-US" sz="200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340728">
                <a:tc>
                  <a:txBody>
                    <a:bodyPr/>
                    <a:lstStyle/>
                    <a:p>
                      <a:pPr algn="l"/>
                      <a:r>
                        <a:rPr lang="en-US" sz="2000" b="1" dirty="0">
                          <a:solidFill>
                            <a:srgbClr val="002060"/>
                          </a:solidFill>
                        </a:rPr>
                        <a:t>Miscellaneous</a:t>
                      </a:r>
                    </a:p>
                  </a:txBody>
                  <a:tcPr anchor="ctr">
                    <a:lnL>
                      <a:noFill/>
                    </a:lnL>
                    <a:lnR>
                      <a:noFill/>
                    </a:lnR>
                    <a:lnT>
                      <a:noFill/>
                    </a:lnT>
                    <a:lnB>
                      <a:noFill/>
                    </a:lnB>
                  </a:tcPr>
                </a:tc>
                <a:tc>
                  <a:txBody>
                    <a:bodyPr/>
                    <a:lstStyle/>
                    <a:p>
                      <a:pPr algn="l"/>
                      <a:r>
                        <a:rPr lang="en-US" sz="2000" b="1" dirty="0">
                          <a:solidFill>
                            <a:srgbClr val="002060"/>
                          </a:solidFill>
                        </a:rPr>
                        <a:t>$ 1,606</a:t>
                      </a:r>
                    </a:p>
                  </a:txBody>
                  <a:tcPr anchor="ctr">
                    <a:lnL>
                      <a:noFill/>
                    </a:lnL>
                    <a:lnR>
                      <a:noFill/>
                    </a:lnR>
                    <a:lnT>
                      <a:noFill/>
                    </a:lnT>
                    <a:lnB>
                      <a:noFill/>
                    </a:lnB>
                  </a:tcPr>
                </a:tc>
                <a:tc>
                  <a:txBody>
                    <a:bodyPr/>
                    <a:lstStyle/>
                    <a:p>
                      <a:endParaRPr lang="en-US" sz="2000" dirty="0"/>
                    </a:p>
                  </a:txBody>
                  <a:tcPr anchor="ctr">
                    <a:lnL>
                      <a:noFill/>
                    </a:lnL>
                    <a:lnR>
                      <a:noFill/>
                    </a:lnR>
                    <a:lnT>
                      <a:noFill/>
                    </a:lnT>
                    <a:lnB>
                      <a:noFill/>
                    </a:lnB>
                  </a:tcPr>
                </a:tc>
                <a:tc>
                  <a:txBody>
                    <a:bodyPr/>
                    <a:lstStyle/>
                    <a:p>
                      <a:endParaRPr lang="en-US"/>
                    </a:p>
                  </a:txBody>
                  <a:tcPr anchor="ctr">
                    <a:lnL>
                      <a:noFill/>
                    </a:lnL>
                    <a:lnR>
                      <a:noFill/>
                    </a:lnR>
                    <a:lnT>
                      <a:noFill/>
                    </a:lnT>
                    <a:lnB>
                      <a:noFill/>
                    </a:lnB>
                  </a:tcPr>
                </a:tc>
              </a:tr>
              <a:tr h="340728">
                <a:tc>
                  <a:txBody>
                    <a:bodyPr/>
                    <a:lstStyle/>
                    <a:p>
                      <a:pPr algn="l"/>
                      <a:r>
                        <a:rPr lang="en-US" sz="2000" b="1" dirty="0">
                          <a:solidFill>
                            <a:srgbClr val="002060"/>
                          </a:solidFill>
                        </a:rPr>
                        <a:t>Total</a:t>
                      </a:r>
                    </a:p>
                  </a:txBody>
                  <a:tcPr anchor="ctr">
                    <a:lnL>
                      <a:noFill/>
                    </a:lnL>
                    <a:lnR>
                      <a:noFill/>
                    </a:lnR>
                    <a:lnT>
                      <a:noFill/>
                    </a:lnT>
                    <a:lnB>
                      <a:noFill/>
                    </a:lnB>
                  </a:tcPr>
                </a:tc>
                <a:tc>
                  <a:txBody>
                    <a:bodyPr/>
                    <a:lstStyle/>
                    <a:p>
                      <a:pPr algn="l"/>
                      <a:r>
                        <a:rPr lang="en-US" sz="2000" b="1" dirty="0">
                          <a:solidFill>
                            <a:srgbClr val="002060"/>
                          </a:solidFill>
                        </a:rPr>
                        <a:t>$ 20,964</a:t>
                      </a:r>
                    </a:p>
                  </a:txBody>
                  <a:tcPr anchor="ctr">
                    <a:lnL>
                      <a:noFill/>
                    </a:lnL>
                    <a:lnR>
                      <a:noFill/>
                    </a:lnR>
                    <a:lnT>
                      <a:noFill/>
                    </a:lnT>
                    <a:lnB>
                      <a:noFill/>
                    </a:lnB>
                  </a:tcPr>
                </a:tc>
                <a:tc>
                  <a:txBody>
                    <a:bodyPr/>
                    <a:lstStyle/>
                    <a:p>
                      <a:endParaRPr lang="en-US" sz="2000" dirty="0"/>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tr>
            </a:tbl>
          </a:graphicData>
        </a:graphic>
      </p:graphicFrame>
      <p:sp>
        <p:nvSpPr>
          <p:cNvPr id="3" name="Rectangle 1"/>
          <p:cNvSpPr>
            <a:spLocks noChangeArrowheads="1"/>
          </p:cNvSpPr>
          <p:nvPr/>
        </p:nvSpPr>
        <p:spPr bwMode="auto">
          <a:xfrm>
            <a:off x="127660" y="34220"/>
            <a:ext cx="2906245" cy="541154"/>
          </a:xfrm>
          <a:prstGeom prst="rect">
            <a:avLst/>
          </a:prstGeom>
          <a:solidFill>
            <a:srgbClr val="693C6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FFFFFF"/>
                </a:solidFill>
                <a:effectLst/>
                <a:latin typeface="Open Sans"/>
              </a:rPr>
              <a:t>12 or More Credit Enrollment Status: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p:nvPr/>
        </p:nvSpPr>
        <p:spPr>
          <a:xfrm>
            <a:off x="2133600" y="750680"/>
            <a:ext cx="6230882" cy="523220"/>
          </a:xfrm>
          <a:prstGeom prst="rect">
            <a:avLst/>
          </a:prstGeom>
        </p:spPr>
        <p:txBody>
          <a:bodyPr wrap="square">
            <a:spAutoFit/>
          </a:bodyPr>
          <a:lstStyle/>
          <a:p>
            <a:pPr lvl="0" eaLnBrk="0" fontAlgn="base" hangingPunct="0">
              <a:spcBef>
                <a:spcPct val="0"/>
              </a:spcBef>
              <a:spcAft>
                <a:spcPct val="0"/>
              </a:spcAft>
            </a:pPr>
            <a:r>
              <a:rPr lang="en-US" sz="2800" b="1" dirty="0">
                <a:solidFill>
                  <a:schemeClr val="accent1">
                    <a:lumMod val="50000"/>
                  </a:schemeClr>
                </a:solidFill>
              </a:rPr>
              <a:t>2018-2019 Cost of Attendance (COA)</a:t>
            </a:r>
            <a:endParaRPr lang="en-US" altLang="en-US" sz="2800" b="1" dirty="0">
              <a:solidFill>
                <a:schemeClr val="accent1">
                  <a:lumMod val="50000"/>
                </a:schemeClr>
              </a:solidFill>
              <a:latin typeface="Open Sans"/>
            </a:endParaRPr>
          </a:p>
        </p:txBody>
      </p:sp>
    </p:spTree>
    <p:extLst>
      <p:ext uri="{BB962C8B-B14F-4D97-AF65-F5344CB8AC3E}">
        <p14:creationId xmlns:p14="http://schemas.microsoft.com/office/powerpoint/2010/main" val="492786965"/>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96223224"/>
              </p:ext>
            </p:extLst>
          </p:nvPr>
        </p:nvGraphicFramePr>
        <p:xfrm>
          <a:off x="304800" y="152396"/>
          <a:ext cx="8458200" cy="5348806"/>
        </p:xfrm>
        <a:graphic>
          <a:graphicData uri="http://schemas.openxmlformats.org/drawingml/2006/table">
            <a:tbl>
              <a:tblPr/>
              <a:tblGrid>
                <a:gridCol w="2281826"/>
                <a:gridCol w="2230358"/>
                <a:gridCol w="2024477"/>
                <a:gridCol w="1921539"/>
              </a:tblGrid>
              <a:tr h="700664">
                <a:tc>
                  <a:txBody>
                    <a:bodyPr/>
                    <a:lstStyle/>
                    <a:p>
                      <a:pPr algn="ctr" rtl="0" fontAlgn="ctr"/>
                      <a:r>
                        <a:rPr lang="en-US" sz="2000" b="1" dirty="0">
                          <a:solidFill>
                            <a:srgbClr val="757070"/>
                          </a:solidFill>
                          <a:effectLst/>
                        </a:rPr>
                        <a:t>Institution Type </a:t>
                      </a:r>
                    </a:p>
                  </a:txBody>
                  <a:tcPr marL="24813" marR="24813" marT="0" marB="0"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ctr"/>
                      <a:r>
                        <a:rPr lang="en-US" sz="2000" b="1" dirty="0">
                          <a:solidFill>
                            <a:srgbClr val="757070"/>
                          </a:solidFill>
                          <a:effectLst/>
                        </a:rPr>
                        <a:t>School A </a:t>
                      </a:r>
                      <a:endParaRPr lang="en-US" sz="2000" b="1" dirty="0" smtClean="0">
                        <a:solidFill>
                          <a:srgbClr val="757070"/>
                        </a:solidFill>
                        <a:effectLst/>
                      </a:endParaRPr>
                    </a:p>
                    <a:p>
                      <a:pPr algn="ctr" rtl="0" fontAlgn="ctr"/>
                      <a:r>
                        <a:rPr lang="en-US" sz="2000" b="1" dirty="0" smtClean="0">
                          <a:solidFill>
                            <a:srgbClr val="757070"/>
                          </a:solidFill>
                          <a:effectLst/>
                        </a:rPr>
                        <a:t>Four-year </a:t>
                      </a:r>
                      <a:r>
                        <a:rPr lang="en-US" sz="2000" b="1" i="1" u="sng" dirty="0" smtClean="0">
                          <a:solidFill>
                            <a:srgbClr val="757070"/>
                          </a:solidFill>
                          <a:effectLst/>
                        </a:rPr>
                        <a:t>Private</a:t>
                      </a:r>
                      <a:endParaRPr lang="en-US" sz="2000" b="1" i="1" u="sng" dirty="0">
                        <a:solidFill>
                          <a:srgbClr val="757070"/>
                        </a:solidFill>
                        <a:effectLst/>
                      </a:endParaRPr>
                    </a:p>
                  </a:txBody>
                  <a:tcPr marL="24813" marR="24813"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ctr"/>
                      <a:r>
                        <a:rPr lang="en-US" sz="2000" b="1" dirty="0">
                          <a:solidFill>
                            <a:srgbClr val="757070"/>
                          </a:solidFill>
                          <a:effectLst/>
                        </a:rPr>
                        <a:t>School B </a:t>
                      </a:r>
                      <a:endParaRPr lang="en-US" sz="2000" b="1" dirty="0" smtClean="0">
                        <a:solidFill>
                          <a:srgbClr val="757070"/>
                        </a:solidFill>
                        <a:effectLst/>
                      </a:endParaRPr>
                    </a:p>
                    <a:p>
                      <a:pPr algn="ctr" rtl="0" fontAlgn="ctr"/>
                      <a:r>
                        <a:rPr lang="en-US" sz="2000" b="1" dirty="0" smtClean="0">
                          <a:solidFill>
                            <a:srgbClr val="757070"/>
                          </a:solidFill>
                          <a:effectLst/>
                        </a:rPr>
                        <a:t>Four-year </a:t>
                      </a:r>
                      <a:r>
                        <a:rPr lang="en-US" sz="2000" b="1" i="1" u="sng" dirty="0">
                          <a:solidFill>
                            <a:srgbClr val="757070"/>
                          </a:solidFill>
                          <a:effectLst/>
                        </a:rPr>
                        <a:t>Public</a:t>
                      </a:r>
                    </a:p>
                  </a:txBody>
                  <a:tcPr marL="24813" marR="24813"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ctr"/>
                      <a:r>
                        <a:rPr lang="en-US" sz="2000" b="1" dirty="0">
                          <a:solidFill>
                            <a:srgbClr val="757070"/>
                          </a:solidFill>
                          <a:effectLst/>
                        </a:rPr>
                        <a:t>School C </a:t>
                      </a:r>
                      <a:endParaRPr lang="en-US" sz="2000" b="1" dirty="0" smtClean="0">
                        <a:solidFill>
                          <a:srgbClr val="757070"/>
                        </a:solidFill>
                        <a:effectLst/>
                      </a:endParaRPr>
                    </a:p>
                    <a:p>
                      <a:pPr algn="ctr" rtl="0" fontAlgn="ctr"/>
                      <a:r>
                        <a:rPr lang="en-US" sz="2000" b="1" dirty="0" smtClean="0">
                          <a:solidFill>
                            <a:srgbClr val="757070"/>
                          </a:solidFill>
                          <a:effectLst/>
                        </a:rPr>
                        <a:t>2-Year </a:t>
                      </a:r>
                      <a:r>
                        <a:rPr lang="en-US" sz="2000" b="1" dirty="0">
                          <a:solidFill>
                            <a:srgbClr val="757070"/>
                          </a:solidFill>
                          <a:effectLst/>
                        </a:rPr>
                        <a:t>CC/Tech</a:t>
                      </a:r>
                    </a:p>
                  </a:txBody>
                  <a:tcPr marL="24813" marR="24813" marT="0" marB="0" anchor="ctr">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66919">
                <a:tc>
                  <a:txBody>
                    <a:bodyPr/>
                    <a:lstStyle/>
                    <a:p>
                      <a:pPr rtl="0" fontAlgn="b"/>
                      <a:endParaRPr lang="en-US" sz="1600">
                        <a:effectLst/>
                      </a:endParaRP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600" b="1" dirty="0">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600">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600">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81788">
                <a:tc>
                  <a:txBody>
                    <a:bodyPr/>
                    <a:lstStyle/>
                    <a:p>
                      <a:pPr rtl="0" fontAlgn="b"/>
                      <a:r>
                        <a:rPr lang="en-US" sz="2000" b="1" dirty="0">
                          <a:solidFill>
                            <a:srgbClr val="002060"/>
                          </a:solidFill>
                          <a:effectLst/>
                        </a:rPr>
                        <a:t>Cost (COA</a:t>
                      </a:r>
                      <a:r>
                        <a:rPr lang="en-US" sz="2000" b="1" dirty="0" smtClean="0">
                          <a:solidFill>
                            <a:srgbClr val="002060"/>
                          </a:solidFill>
                          <a:effectLst/>
                        </a:rPr>
                        <a:t>) </a:t>
                      </a:r>
                      <a:r>
                        <a:rPr lang="en-US" sz="2000" b="0" dirty="0" smtClean="0">
                          <a:solidFill>
                            <a:srgbClr val="002060"/>
                          </a:solidFill>
                          <a:effectLst/>
                        </a:rPr>
                        <a:t>estimate</a:t>
                      </a:r>
                      <a:r>
                        <a:rPr lang="en-US" sz="2000" b="1" dirty="0" smtClean="0">
                          <a:solidFill>
                            <a:srgbClr val="002060"/>
                          </a:solidFill>
                          <a:effectLst/>
                        </a:rPr>
                        <a:t> </a:t>
                      </a:r>
                      <a:endParaRPr lang="en-US" sz="2000" b="1" dirty="0">
                        <a:solidFill>
                          <a:srgbClr val="002060"/>
                        </a:solidFill>
                        <a:effectLst/>
                      </a:endParaRP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dirty="0">
                          <a:solidFill>
                            <a:srgbClr val="002060"/>
                          </a:solidFill>
                          <a:effectLst/>
                        </a:rPr>
                        <a:t>$ </a:t>
                      </a:r>
                      <a:r>
                        <a:rPr lang="en-US" sz="2000" b="1" dirty="0" smtClean="0">
                          <a:solidFill>
                            <a:srgbClr val="002060"/>
                          </a:solidFill>
                          <a:effectLst/>
                        </a:rPr>
                        <a:t>40,000</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dirty="0">
                          <a:solidFill>
                            <a:srgbClr val="002060"/>
                          </a:solidFill>
                          <a:effectLst/>
                        </a:rPr>
                        <a:t>$ </a:t>
                      </a:r>
                      <a:r>
                        <a:rPr lang="en-US" sz="2000" b="1" dirty="0" smtClean="0">
                          <a:solidFill>
                            <a:srgbClr val="002060"/>
                          </a:solidFill>
                          <a:effectLst/>
                        </a:rPr>
                        <a:t>20,000</a:t>
                      </a:r>
                      <a:endParaRPr lang="en-US" sz="20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dirty="0">
                          <a:solidFill>
                            <a:srgbClr val="002060"/>
                          </a:solidFill>
                          <a:effectLst/>
                        </a:rPr>
                        <a:t>$ </a:t>
                      </a:r>
                      <a:r>
                        <a:rPr lang="en-US" sz="2000" b="1" dirty="0" smtClean="0">
                          <a:solidFill>
                            <a:srgbClr val="002060"/>
                          </a:solidFill>
                          <a:effectLst/>
                        </a:rPr>
                        <a:t>15,000</a:t>
                      </a:r>
                      <a:r>
                        <a:rPr lang="en-US" sz="2000" dirty="0" smtClean="0">
                          <a:solidFill>
                            <a:srgbClr val="002060"/>
                          </a:solidFill>
                          <a:effectLst/>
                        </a:rPr>
                        <a:t> </a:t>
                      </a:r>
                      <a:endParaRPr lang="en-US" sz="20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340894">
                <a:tc>
                  <a:txBody>
                    <a:bodyPr/>
                    <a:lstStyle/>
                    <a:p>
                      <a:pPr rtl="0" fontAlgn="b"/>
                      <a:r>
                        <a:rPr lang="en-US" sz="2000" b="1" dirty="0" smtClean="0">
                          <a:solidFill>
                            <a:srgbClr val="002060"/>
                          </a:solidFill>
                          <a:effectLst/>
                        </a:rPr>
                        <a:t>EFC</a:t>
                      </a:r>
                      <a:endParaRPr lang="en-US" sz="2000" b="1" dirty="0">
                        <a:solidFill>
                          <a:srgbClr val="002060"/>
                        </a:solidFill>
                        <a:effectLst/>
                      </a:endParaRP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algn="r" rtl="0" fontAlgn="b"/>
                      <a:r>
                        <a:rPr lang="en-US" sz="2000" b="1" u="sng" dirty="0" smtClean="0">
                          <a:solidFill>
                            <a:srgbClr val="002060"/>
                          </a:solidFill>
                          <a:effectLst/>
                        </a:rPr>
                        <a:t>0</a:t>
                      </a:r>
                      <a:endParaRPr lang="en-US" sz="2000" b="1" u="sng"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algn="r" rtl="0" fontAlgn="b"/>
                      <a:r>
                        <a:rPr lang="en-US" sz="2000" b="1" u="sng" dirty="0" smtClean="0">
                          <a:solidFill>
                            <a:srgbClr val="002060"/>
                          </a:solidFill>
                          <a:effectLst/>
                        </a:rPr>
                        <a:t>0</a:t>
                      </a:r>
                      <a:endParaRPr lang="en-US" sz="2000" b="1" u="sng"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algn="r" rtl="0" fontAlgn="b"/>
                      <a:r>
                        <a:rPr lang="en-US" sz="2000" b="1" u="sng" dirty="0" smtClean="0">
                          <a:solidFill>
                            <a:srgbClr val="002060"/>
                          </a:solidFill>
                          <a:effectLst/>
                        </a:rPr>
                        <a:t>0</a:t>
                      </a:r>
                      <a:endParaRPr lang="en-US" sz="2000" b="1" u="sng"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r>
              <a:tr h="467109">
                <a:tc>
                  <a:txBody>
                    <a:bodyPr/>
                    <a:lstStyle/>
                    <a:p>
                      <a:pPr rtl="0" fontAlgn="b"/>
                      <a:r>
                        <a:rPr lang="en-US" sz="1800" dirty="0">
                          <a:solidFill>
                            <a:srgbClr val="002060"/>
                          </a:solidFill>
                          <a:effectLst/>
                        </a:rPr>
                        <a:t>Need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40,000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20,000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15,000 </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340894">
                <a:tc>
                  <a:txBody>
                    <a:bodyPr/>
                    <a:lstStyle/>
                    <a:p>
                      <a:pPr rtl="0" fontAlgn="b"/>
                      <a:r>
                        <a:rPr lang="en-US" sz="2000" b="1" dirty="0" smtClean="0">
                          <a:solidFill>
                            <a:srgbClr val="002060"/>
                          </a:solidFill>
                          <a:effectLst/>
                        </a:rPr>
                        <a:t>Pell</a:t>
                      </a:r>
                      <a:r>
                        <a:rPr lang="en-US" sz="2000" b="1" baseline="0" dirty="0" smtClean="0">
                          <a:solidFill>
                            <a:srgbClr val="002060"/>
                          </a:solidFill>
                          <a:effectLst/>
                        </a:rPr>
                        <a:t> (full-time)</a:t>
                      </a:r>
                      <a:endParaRPr lang="en-US" sz="2000" b="1" dirty="0">
                        <a:solidFill>
                          <a:srgbClr val="002060"/>
                        </a:solidFill>
                        <a:effectLst/>
                      </a:endParaRP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algn="r" rtl="0" fontAlgn="b"/>
                      <a:r>
                        <a:rPr lang="en-US" sz="2000" b="1" dirty="0" smtClean="0">
                          <a:solidFill>
                            <a:srgbClr val="002060"/>
                          </a:solidFill>
                          <a:effectLst/>
                        </a:rPr>
                        <a:t>6095</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algn="r" rtl="0" fontAlgn="b"/>
                      <a:r>
                        <a:rPr lang="en-US" sz="2000" b="1" dirty="0" smtClean="0">
                          <a:solidFill>
                            <a:srgbClr val="002060"/>
                          </a:solidFill>
                          <a:effectLst/>
                        </a:rPr>
                        <a:t>6095</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algn="r" rtl="0" fontAlgn="b"/>
                      <a:r>
                        <a:rPr lang="en-US" sz="2000" b="1" dirty="0" smtClean="0">
                          <a:solidFill>
                            <a:srgbClr val="002060"/>
                          </a:solidFill>
                          <a:effectLst/>
                        </a:rPr>
                        <a:t>6095</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r>
              <a:tr h="266919">
                <a:tc>
                  <a:txBody>
                    <a:bodyPr/>
                    <a:lstStyle/>
                    <a:p>
                      <a:pPr rtl="0" fontAlgn="b"/>
                      <a:r>
                        <a:rPr lang="en-US" sz="1800" dirty="0">
                          <a:solidFill>
                            <a:srgbClr val="002060"/>
                          </a:solidFill>
                          <a:effectLst/>
                        </a:rPr>
                        <a:t>Scholarships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11,000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2,000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2,000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66919">
                <a:tc>
                  <a:txBody>
                    <a:bodyPr/>
                    <a:lstStyle/>
                    <a:p>
                      <a:pPr rtl="0" fontAlgn="b"/>
                      <a:r>
                        <a:rPr lang="en-US" sz="1800" dirty="0">
                          <a:solidFill>
                            <a:srgbClr val="002060"/>
                          </a:solidFill>
                          <a:effectLst/>
                        </a:rPr>
                        <a:t>Work Study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2,500 </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2,500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dirty="0" smtClean="0">
                          <a:solidFill>
                            <a:srgbClr val="002060"/>
                          </a:solidFill>
                          <a:effectLst/>
                        </a:rPr>
                        <a:t>2,500</a:t>
                      </a:r>
                      <a:endParaRPr lang="en-US" sz="180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467109">
                <a:tc>
                  <a:txBody>
                    <a:bodyPr/>
                    <a:lstStyle/>
                    <a:p>
                      <a:pPr rtl="0" fontAlgn="b"/>
                      <a:r>
                        <a:rPr lang="en-US" sz="2000" b="1" dirty="0">
                          <a:solidFill>
                            <a:srgbClr val="002060"/>
                          </a:solidFill>
                          <a:effectLst/>
                        </a:rPr>
                        <a:t>Subsidized Loan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u="sng" dirty="0" smtClean="0">
                          <a:solidFill>
                            <a:srgbClr val="002060"/>
                          </a:solidFill>
                          <a:effectLst/>
                        </a:rPr>
                        <a:t>3,500</a:t>
                      </a:r>
                      <a:endParaRPr lang="en-US" sz="2000" b="1" u="sng"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u="sng" dirty="0" smtClean="0">
                          <a:solidFill>
                            <a:srgbClr val="002060"/>
                          </a:solidFill>
                          <a:effectLst/>
                        </a:rPr>
                        <a:t>3,500</a:t>
                      </a:r>
                      <a:endParaRPr lang="en-US" sz="2000" b="1" u="sng"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u="sng" dirty="0" smtClean="0">
                          <a:solidFill>
                            <a:srgbClr val="002060"/>
                          </a:solidFill>
                          <a:effectLst/>
                        </a:rPr>
                        <a:t>3,500</a:t>
                      </a:r>
                      <a:endParaRPr lang="en-US" sz="2000" b="1" u="sng"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467109">
                <a:tc>
                  <a:txBody>
                    <a:bodyPr/>
                    <a:lstStyle/>
                    <a:p>
                      <a:pPr rtl="0" fontAlgn="b"/>
                      <a:r>
                        <a:rPr lang="en-US" sz="1800" b="0" dirty="0">
                          <a:solidFill>
                            <a:srgbClr val="002060"/>
                          </a:solidFill>
                          <a:effectLst/>
                        </a:rPr>
                        <a:t>Unmet Need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b="0" dirty="0" smtClean="0">
                          <a:solidFill>
                            <a:srgbClr val="002060"/>
                          </a:solidFill>
                          <a:effectLst/>
                        </a:rPr>
                        <a:t>16,905</a:t>
                      </a:r>
                      <a:endParaRPr lang="en-US" sz="1800" b="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b="0" dirty="0" smtClean="0">
                          <a:solidFill>
                            <a:srgbClr val="002060"/>
                          </a:solidFill>
                          <a:effectLst/>
                        </a:rPr>
                        <a:t>5,905 </a:t>
                      </a:r>
                      <a:endParaRPr lang="en-US" sz="1800" b="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800" b="0" dirty="0" smtClean="0">
                          <a:solidFill>
                            <a:srgbClr val="002060"/>
                          </a:solidFill>
                          <a:effectLst/>
                        </a:rPr>
                        <a:t>905</a:t>
                      </a:r>
                      <a:endParaRPr lang="en-US" sz="1800" b="0"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533840">
                <a:tc>
                  <a:txBody>
                    <a:bodyPr/>
                    <a:lstStyle/>
                    <a:p>
                      <a:pPr rtl="0" fontAlgn="b"/>
                      <a:r>
                        <a:rPr lang="en-US" sz="2000" b="1" dirty="0" smtClean="0">
                          <a:solidFill>
                            <a:srgbClr val="002060"/>
                          </a:solidFill>
                          <a:effectLst/>
                        </a:rPr>
                        <a:t>Unsubsidized </a:t>
                      </a:r>
                      <a:r>
                        <a:rPr lang="en-US" sz="2000" b="1" dirty="0">
                          <a:solidFill>
                            <a:srgbClr val="002060"/>
                          </a:solidFill>
                          <a:effectLst/>
                        </a:rPr>
                        <a:t>Loan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dirty="0" smtClean="0">
                          <a:solidFill>
                            <a:srgbClr val="002060"/>
                          </a:solidFill>
                          <a:effectLst/>
                        </a:rPr>
                        <a:t>2,000</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dirty="0" smtClean="0">
                          <a:solidFill>
                            <a:srgbClr val="002060"/>
                          </a:solidFill>
                          <a:effectLst/>
                        </a:rPr>
                        <a:t>2,000</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000" b="1" dirty="0" smtClean="0">
                          <a:solidFill>
                            <a:srgbClr val="002060"/>
                          </a:solidFill>
                          <a:effectLst/>
                        </a:rPr>
                        <a:t>905</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533840">
                <a:tc>
                  <a:txBody>
                    <a:bodyPr/>
                    <a:lstStyle/>
                    <a:p>
                      <a:pPr rtl="0" fontAlgn="b"/>
                      <a:r>
                        <a:rPr lang="en-US" sz="2000" b="1" dirty="0">
                          <a:solidFill>
                            <a:srgbClr val="002060"/>
                          </a:solidFill>
                          <a:effectLst/>
                        </a:rPr>
                        <a:t>PLUS Parent Loan </a:t>
                      </a:r>
                    </a:p>
                  </a:txBody>
                  <a:tcPr marL="24813" marR="24813" marT="0" marB="0"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rtl="0" fontAlgn="b"/>
                      <a:r>
                        <a:rPr lang="en-US" sz="2000" b="1" dirty="0" smtClean="0">
                          <a:solidFill>
                            <a:srgbClr val="002060"/>
                          </a:solidFill>
                          <a:effectLst/>
                        </a:rPr>
                        <a:t>$14,905 </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rtl="0" fontAlgn="b"/>
                      <a:r>
                        <a:rPr lang="en-US" sz="2000" b="1" dirty="0" smtClean="0">
                          <a:solidFill>
                            <a:srgbClr val="002060"/>
                          </a:solidFill>
                          <a:effectLst/>
                        </a:rPr>
                        <a:t>$3,905 </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rtl="0" fontAlgn="b"/>
                      <a:r>
                        <a:rPr lang="en-US" sz="2000" b="1" dirty="0" smtClean="0">
                          <a:solidFill>
                            <a:srgbClr val="002060"/>
                          </a:solidFill>
                          <a:effectLst/>
                        </a:rPr>
                        <a:t>$0</a:t>
                      </a:r>
                      <a:endParaRPr lang="en-US" sz="2000" b="1" dirty="0">
                        <a:solidFill>
                          <a:srgbClr val="002060"/>
                        </a:solidFill>
                        <a:effectLst/>
                      </a:endParaRPr>
                    </a:p>
                  </a:txBody>
                  <a:tcPr marL="24813" marR="24813" marT="0" marB="0"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6557481"/>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dirty="0" smtClean="0">
                <a:solidFill>
                  <a:srgbClr val="0070C0"/>
                </a:solidFill>
              </a:rPr>
              <a:t>Completing the FAFSA</a:t>
            </a:r>
          </a:p>
        </p:txBody>
      </p:sp>
      <p:sp>
        <p:nvSpPr>
          <p:cNvPr id="78850" name="Rectangle 3"/>
          <p:cNvSpPr>
            <a:spLocks noGrp="1" noChangeArrowheads="1"/>
          </p:cNvSpPr>
          <p:nvPr>
            <p:ph idx="1"/>
          </p:nvPr>
        </p:nvSpPr>
        <p:spPr>
          <a:xfrm>
            <a:off x="152400" y="990600"/>
            <a:ext cx="8839200" cy="4525963"/>
          </a:xfrm>
        </p:spPr>
        <p:txBody>
          <a:bodyPr>
            <a:normAutofit/>
          </a:bodyPr>
          <a:lstStyle/>
          <a:p>
            <a:pPr marL="0" indent="0" eaLnBrk="1" hangingPunct="1">
              <a:spcBef>
                <a:spcPts val="1800"/>
              </a:spcBef>
              <a:buNone/>
            </a:pPr>
            <a:r>
              <a:rPr lang="en-US" dirty="0" smtClean="0">
                <a:solidFill>
                  <a:srgbClr val="002060"/>
                </a:solidFill>
              </a:rPr>
              <a:t>Eligibility:</a:t>
            </a:r>
          </a:p>
          <a:p>
            <a:pPr eaLnBrk="1" hangingPunct="1">
              <a:spcBef>
                <a:spcPts val="1800"/>
              </a:spcBef>
            </a:pPr>
            <a:r>
              <a:rPr lang="en-US" dirty="0" smtClean="0">
                <a:solidFill>
                  <a:srgbClr val="002060"/>
                </a:solidFill>
              </a:rPr>
              <a:t>Degree seeking</a:t>
            </a:r>
          </a:p>
          <a:p>
            <a:pPr eaLnBrk="1" hangingPunct="1">
              <a:spcBef>
                <a:spcPts val="1800"/>
              </a:spcBef>
            </a:pPr>
            <a:r>
              <a:rPr lang="en-US" dirty="0" smtClean="0">
                <a:solidFill>
                  <a:srgbClr val="002060"/>
                </a:solidFill>
              </a:rPr>
              <a:t>Citizenship status</a:t>
            </a:r>
          </a:p>
          <a:p>
            <a:pPr eaLnBrk="1" hangingPunct="1">
              <a:spcBef>
                <a:spcPts val="1800"/>
              </a:spcBef>
            </a:pPr>
            <a:r>
              <a:rPr lang="en-US" dirty="0" smtClean="0">
                <a:solidFill>
                  <a:srgbClr val="002060"/>
                </a:solidFill>
              </a:rPr>
              <a:t>Selective Service </a:t>
            </a:r>
            <a:r>
              <a:rPr lang="en-US" dirty="0" smtClean="0">
                <a:solidFill>
                  <a:srgbClr val="002060"/>
                </a:solidFill>
              </a:rPr>
              <a:t>registration (sss.gov)</a:t>
            </a:r>
            <a:endParaRPr lang="en-US" dirty="0" smtClean="0">
              <a:solidFill>
                <a:srgbClr val="002060"/>
              </a:solidFill>
            </a:endParaRPr>
          </a:p>
          <a:p>
            <a:pPr eaLnBrk="1" hangingPunct="1">
              <a:spcBef>
                <a:spcPts val="1800"/>
              </a:spcBef>
            </a:pPr>
            <a:r>
              <a:rPr lang="en-US" dirty="0" smtClean="0">
                <a:solidFill>
                  <a:srgbClr val="002060"/>
                </a:solidFill>
              </a:rPr>
              <a:t>Maintain Satisfactory Academic Progress (SAP)</a:t>
            </a:r>
          </a:p>
          <a:p>
            <a:pPr eaLnBrk="1" hangingPunct="1">
              <a:spcBef>
                <a:spcPts val="1800"/>
              </a:spcBef>
            </a:pPr>
            <a:r>
              <a:rPr lang="en-US" dirty="0" smtClean="0">
                <a:solidFill>
                  <a:srgbClr val="002060"/>
                </a:solidFill>
              </a:rPr>
              <a:t>Pell Eligibility – 12 semesters max (F/T) </a:t>
            </a:r>
          </a:p>
          <a:p>
            <a:pPr eaLnBrk="1" hangingPunct="1">
              <a:spcBef>
                <a:spcPts val="1800"/>
              </a:spcBef>
            </a:pPr>
            <a:endParaRPr lang="en-US" dirty="0"/>
          </a:p>
          <a:p>
            <a:pPr eaLnBrk="1" hangingPunct="1">
              <a:spcBef>
                <a:spcPts val="1800"/>
              </a:spcBef>
            </a:pPr>
            <a:endParaRPr lang="en-US" dirty="0"/>
          </a:p>
        </p:txBody>
      </p:sp>
    </p:spTree>
    <p:extLst>
      <p:ext uri="{BB962C8B-B14F-4D97-AF65-F5344CB8AC3E}">
        <p14:creationId xmlns:p14="http://schemas.microsoft.com/office/powerpoint/2010/main" val="678719919"/>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152400" y="0"/>
            <a:ext cx="8839200" cy="838200"/>
          </a:xfrm>
        </p:spPr>
        <p:txBody>
          <a:bodyPr/>
          <a:lstStyle/>
          <a:p>
            <a:pPr algn="ctr" eaLnBrk="1" hangingPunct="1"/>
            <a:r>
              <a:rPr lang="en-US" dirty="0" smtClean="0">
                <a:solidFill>
                  <a:srgbClr val="0070C0"/>
                </a:solidFill>
              </a:rPr>
              <a:t>TOPICS</a:t>
            </a:r>
          </a:p>
        </p:txBody>
      </p:sp>
      <p:sp>
        <p:nvSpPr>
          <p:cNvPr id="19458" name="Rectangle 3"/>
          <p:cNvSpPr>
            <a:spLocks noGrp="1" noChangeArrowheads="1"/>
          </p:cNvSpPr>
          <p:nvPr>
            <p:ph idx="1"/>
          </p:nvPr>
        </p:nvSpPr>
        <p:spPr>
          <a:xfrm>
            <a:off x="152400" y="838200"/>
            <a:ext cx="8839200" cy="5059363"/>
          </a:xfrm>
        </p:spPr>
        <p:txBody>
          <a:bodyPr>
            <a:normAutofit lnSpcReduction="10000"/>
          </a:bodyPr>
          <a:lstStyle/>
          <a:p>
            <a:pPr>
              <a:lnSpc>
                <a:spcPct val="75000"/>
              </a:lnSpc>
              <a:spcBef>
                <a:spcPts val="1200"/>
              </a:spcBef>
            </a:pPr>
            <a:r>
              <a:rPr lang="en-US" dirty="0">
                <a:solidFill>
                  <a:srgbClr val="002060"/>
                </a:solidFill>
              </a:rPr>
              <a:t>Free Application for Federal Student </a:t>
            </a:r>
            <a:r>
              <a:rPr lang="en-US" dirty="0" smtClean="0">
                <a:solidFill>
                  <a:srgbClr val="002060"/>
                </a:solidFill>
              </a:rPr>
              <a:t>Aid (FAFSA) </a:t>
            </a:r>
          </a:p>
          <a:p>
            <a:pPr>
              <a:lnSpc>
                <a:spcPct val="75000"/>
              </a:lnSpc>
              <a:spcBef>
                <a:spcPts val="1200"/>
              </a:spcBef>
            </a:pPr>
            <a:endParaRPr lang="en-US" sz="1400" dirty="0">
              <a:solidFill>
                <a:srgbClr val="002060"/>
              </a:solidFill>
            </a:endParaRPr>
          </a:p>
          <a:p>
            <a:pPr lvl="1">
              <a:lnSpc>
                <a:spcPct val="75000"/>
              </a:lnSpc>
              <a:spcBef>
                <a:spcPts val="1200"/>
              </a:spcBef>
            </a:pPr>
            <a:r>
              <a:rPr lang="en-US" sz="2600" b="1" u="sng" dirty="0" smtClean="0">
                <a:solidFill>
                  <a:srgbClr val="002060"/>
                </a:solidFill>
              </a:rPr>
              <a:t>FAFSA</a:t>
            </a:r>
            <a:r>
              <a:rPr lang="en-US" sz="2600" b="1" dirty="0" smtClean="0">
                <a:solidFill>
                  <a:srgbClr val="002060"/>
                </a:solidFill>
              </a:rPr>
              <a:t> </a:t>
            </a:r>
            <a:r>
              <a:rPr lang="en-US" sz="2600" b="1" dirty="0" smtClean="0">
                <a:solidFill>
                  <a:srgbClr val="002060"/>
                </a:solidFill>
                <a:hlinkClick r:id="rId3"/>
              </a:rPr>
              <a:t>fafsa.gov</a:t>
            </a:r>
            <a:r>
              <a:rPr lang="en-US" sz="2600" b="1" dirty="0" smtClean="0">
                <a:solidFill>
                  <a:srgbClr val="002060"/>
                </a:solidFill>
              </a:rPr>
              <a:t> </a:t>
            </a:r>
            <a:r>
              <a:rPr lang="en-US" sz="2600" dirty="0" smtClean="0">
                <a:solidFill>
                  <a:srgbClr val="002060"/>
                </a:solidFill>
              </a:rPr>
              <a:t>– apply for federal aid (or download app)</a:t>
            </a:r>
          </a:p>
          <a:p>
            <a:pPr>
              <a:lnSpc>
                <a:spcPct val="75000"/>
              </a:lnSpc>
              <a:spcBef>
                <a:spcPts val="1200"/>
              </a:spcBef>
            </a:pPr>
            <a:endParaRPr lang="en-US" sz="1400" b="1" u="sng" dirty="0">
              <a:solidFill>
                <a:srgbClr val="002060"/>
              </a:solidFill>
            </a:endParaRPr>
          </a:p>
          <a:p>
            <a:pPr lvl="1">
              <a:lnSpc>
                <a:spcPct val="75000"/>
              </a:lnSpc>
              <a:spcBef>
                <a:spcPts val="1200"/>
              </a:spcBef>
            </a:pPr>
            <a:r>
              <a:rPr lang="en-US" sz="2600" b="1" u="sng" dirty="0" smtClean="0">
                <a:solidFill>
                  <a:srgbClr val="002060"/>
                </a:solidFill>
              </a:rPr>
              <a:t>FSA ID</a:t>
            </a:r>
            <a:r>
              <a:rPr lang="en-US" sz="2600" b="1" dirty="0" smtClean="0">
                <a:solidFill>
                  <a:srgbClr val="002060"/>
                </a:solidFill>
              </a:rPr>
              <a:t>   </a:t>
            </a:r>
            <a:r>
              <a:rPr lang="en-US" sz="2600" b="1" dirty="0" smtClean="0">
                <a:solidFill>
                  <a:srgbClr val="002060"/>
                </a:solidFill>
                <a:hlinkClick r:id="rId4"/>
              </a:rPr>
              <a:t>fsaid.ed.gov</a:t>
            </a:r>
            <a:r>
              <a:rPr lang="en-US" sz="2600" b="1" dirty="0" smtClean="0">
                <a:solidFill>
                  <a:srgbClr val="002060"/>
                </a:solidFill>
              </a:rPr>
              <a:t> </a:t>
            </a:r>
            <a:r>
              <a:rPr lang="en-US" sz="2600" dirty="0" smtClean="0">
                <a:solidFill>
                  <a:srgbClr val="002060"/>
                </a:solidFill>
              </a:rPr>
              <a:t>– username &amp; password</a:t>
            </a:r>
            <a:endParaRPr lang="en-US" sz="2600" u="sng" dirty="0" smtClean="0">
              <a:solidFill>
                <a:srgbClr val="002060"/>
              </a:solidFill>
            </a:endParaRPr>
          </a:p>
          <a:p>
            <a:pPr marL="0" indent="0">
              <a:lnSpc>
                <a:spcPct val="75000"/>
              </a:lnSpc>
              <a:spcBef>
                <a:spcPts val="1200"/>
              </a:spcBef>
              <a:buNone/>
            </a:pPr>
            <a:endParaRPr lang="en-US" sz="2400" dirty="0" smtClean="0">
              <a:solidFill>
                <a:srgbClr val="002060"/>
              </a:solidFill>
            </a:endParaRPr>
          </a:p>
          <a:p>
            <a:pPr eaLnBrk="1" hangingPunct="1">
              <a:lnSpc>
                <a:spcPct val="75000"/>
              </a:lnSpc>
              <a:spcBef>
                <a:spcPts val="1200"/>
              </a:spcBef>
            </a:pPr>
            <a:r>
              <a:rPr lang="en-US" sz="2400" dirty="0" smtClean="0">
                <a:solidFill>
                  <a:srgbClr val="002060"/>
                </a:solidFill>
              </a:rPr>
              <a:t>Cost </a:t>
            </a:r>
            <a:r>
              <a:rPr lang="en-US" sz="2400" dirty="0">
                <a:solidFill>
                  <a:srgbClr val="002060"/>
                </a:solidFill>
              </a:rPr>
              <a:t>O</a:t>
            </a:r>
            <a:r>
              <a:rPr lang="en-US" sz="2400" dirty="0" smtClean="0">
                <a:solidFill>
                  <a:srgbClr val="002060"/>
                </a:solidFill>
              </a:rPr>
              <a:t>f Attendance </a:t>
            </a:r>
            <a:r>
              <a:rPr lang="en-US" sz="2400" b="1" u="sng" dirty="0" smtClean="0">
                <a:solidFill>
                  <a:srgbClr val="002060"/>
                </a:solidFill>
              </a:rPr>
              <a:t>(COA)</a:t>
            </a:r>
          </a:p>
          <a:p>
            <a:pPr eaLnBrk="1" hangingPunct="1">
              <a:lnSpc>
                <a:spcPct val="75000"/>
              </a:lnSpc>
              <a:spcBef>
                <a:spcPts val="1200"/>
              </a:spcBef>
            </a:pPr>
            <a:endParaRPr lang="en-US" sz="1500" b="1" u="sng" dirty="0" smtClean="0">
              <a:solidFill>
                <a:srgbClr val="002060"/>
              </a:solidFill>
            </a:endParaRPr>
          </a:p>
          <a:p>
            <a:pPr eaLnBrk="1" hangingPunct="1">
              <a:lnSpc>
                <a:spcPct val="75000"/>
              </a:lnSpc>
              <a:spcBef>
                <a:spcPts val="1200"/>
              </a:spcBef>
            </a:pPr>
            <a:r>
              <a:rPr lang="en-US" sz="2400" dirty="0" smtClean="0">
                <a:solidFill>
                  <a:srgbClr val="002060"/>
                </a:solidFill>
              </a:rPr>
              <a:t>Expected Family </a:t>
            </a:r>
            <a:r>
              <a:rPr lang="en-US" sz="2400" dirty="0">
                <a:solidFill>
                  <a:srgbClr val="002060"/>
                </a:solidFill>
              </a:rPr>
              <a:t>C</a:t>
            </a:r>
            <a:r>
              <a:rPr lang="en-US" sz="2400" dirty="0" smtClean="0">
                <a:solidFill>
                  <a:srgbClr val="002060"/>
                </a:solidFill>
              </a:rPr>
              <a:t>ontribution </a:t>
            </a:r>
            <a:r>
              <a:rPr lang="en-US" sz="2400" b="1" u="sng" dirty="0" smtClean="0">
                <a:solidFill>
                  <a:srgbClr val="002060"/>
                </a:solidFill>
              </a:rPr>
              <a:t>(EFC)</a:t>
            </a:r>
          </a:p>
          <a:p>
            <a:pPr eaLnBrk="1" hangingPunct="1">
              <a:lnSpc>
                <a:spcPct val="75000"/>
              </a:lnSpc>
              <a:spcBef>
                <a:spcPts val="1200"/>
              </a:spcBef>
            </a:pPr>
            <a:endParaRPr lang="en-US" sz="1500" b="1" u="sng" dirty="0" smtClean="0">
              <a:solidFill>
                <a:srgbClr val="002060"/>
              </a:solidFill>
            </a:endParaRPr>
          </a:p>
          <a:p>
            <a:pPr>
              <a:lnSpc>
                <a:spcPct val="75000"/>
              </a:lnSpc>
              <a:spcBef>
                <a:spcPts val="1200"/>
              </a:spcBef>
            </a:pPr>
            <a:r>
              <a:rPr lang="en-US" sz="2400" dirty="0">
                <a:solidFill>
                  <a:srgbClr val="002060"/>
                </a:solidFill>
              </a:rPr>
              <a:t>Types of Financial Aid</a:t>
            </a:r>
          </a:p>
          <a:p>
            <a:pPr eaLnBrk="1" hangingPunct="1">
              <a:lnSpc>
                <a:spcPct val="75000"/>
              </a:lnSpc>
              <a:spcBef>
                <a:spcPts val="1200"/>
              </a:spcBef>
            </a:pPr>
            <a:endParaRPr lang="en-US" sz="1400" b="1" u="sng" dirty="0" smtClean="0">
              <a:solidFill>
                <a:srgbClr val="002060"/>
              </a:solidFill>
            </a:endParaRPr>
          </a:p>
          <a:p>
            <a:pPr eaLnBrk="1" hangingPunct="1">
              <a:lnSpc>
                <a:spcPct val="75000"/>
              </a:lnSpc>
              <a:spcBef>
                <a:spcPts val="1200"/>
              </a:spcBef>
            </a:pPr>
            <a:r>
              <a:rPr lang="en-US" sz="2200" dirty="0" smtClean="0">
                <a:solidFill>
                  <a:srgbClr val="002060"/>
                </a:solidFill>
              </a:rPr>
              <a:t>Special </a:t>
            </a:r>
            <a:r>
              <a:rPr lang="en-US" sz="2400" dirty="0" smtClean="0">
                <a:solidFill>
                  <a:srgbClr val="002060"/>
                </a:solidFill>
              </a:rPr>
              <a:t>circumstances</a:t>
            </a:r>
          </a:p>
        </p:txBody>
      </p:sp>
    </p:spTree>
    <p:extLst>
      <p:ext uri="{BB962C8B-B14F-4D97-AF65-F5344CB8AC3E}">
        <p14:creationId xmlns:p14="http://schemas.microsoft.com/office/powerpoint/2010/main" val="3399555537"/>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normAutofit/>
          </a:bodyPr>
          <a:lstStyle/>
          <a:p>
            <a:pPr algn="ctr" eaLnBrk="1" hangingPunct="1"/>
            <a:r>
              <a:rPr lang="en-US" sz="5400" dirty="0" smtClean="0"/>
              <a:t>FAFSA</a:t>
            </a:r>
            <a:endParaRPr lang="en-US" sz="5400" dirty="0" smtClean="0">
              <a:solidFill>
                <a:srgbClr val="0070C0"/>
              </a:solidFill>
            </a:endParaRPr>
          </a:p>
        </p:txBody>
      </p:sp>
      <p:sp>
        <p:nvSpPr>
          <p:cNvPr id="26627" name="Rectangle 3"/>
          <p:cNvSpPr>
            <a:spLocks noGrp="1" noChangeArrowheads="1"/>
          </p:cNvSpPr>
          <p:nvPr>
            <p:ph idx="1"/>
          </p:nvPr>
        </p:nvSpPr>
        <p:spPr>
          <a:xfrm>
            <a:off x="152400" y="990601"/>
            <a:ext cx="8839200" cy="4038599"/>
          </a:xfrm>
        </p:spPr>
        <p:txBody>
          <a:bodyPr>
            <a:normAutofit/>
          </a:bodyPr>
          <a:lstStyle/>
          <a:p>
            <a:pPr marL="0" indent="0" eaLnBrk="1" hangingPunct="1">
              <a:spcBef>
                <a:spcPts val="1800"/>
              </a:spcBef>
              <a:buNone/>
              <a:defRPr/>
            </a:pPr>
            <a:endParaRPr lang="en-US" dirty="0" smtClean="0"/>
          </a:p>
          <a:p>
            <a:pPr eaLnBrk="1" hangingPunct="1">
              <a:spcBef>
                <a:spcPts val="1800"/>
              </a:spcBef>
              <a:defRPr/>
            </a:pPr>
            <a:r>
              <a:rPr lang="en-US" dirty="0" smtClean="0">
                <a:solidFill>
                  <a:srgbClr val="002060"/>
                </a:solidFill>
              </a:rPr>
              <a:t>Skips unnecessary questions</a:t>
            </a:r>
          </a:p>
          <a:p>
            <a:pPr eaLnBrk="1" hangingPunct="1">
              <a:spcBef>
                <a:spcPts val="1800"/>
              </a:spcBef>
              <a:defRPr/>
            </a:pPr>
            <a:r>
              <a:rPr lang="en-US" dirty="0" smtClean="0">
                <a:solidFill>
                  <a:srgbClr val="002060"/>
                </a:solidFill>
              </a:rPr>
              <a:t> Provides instructions &amp; real-time help</a:t>
            </a:r>
          </a:p>
          <a:p>
            <a:pPr>
              <a:spcBef>
                <a:spcPts val="1800"/>
              </a:spcBef>
              <a:defRPr/>
            </a:pPr>
            <a:r>
              <a:rPr lang="en-US" dirty="0">
                <a:solidFill>
                  <a:srgbClr val="002060"/>
                </a:solidFill>
              </a:rPr>
              <a:t>C</a:t>
            </a:r>
            <a:r>
              <a:rPr lang="en-US" dirty="0" smtClean="0">
                <a:solidFill>
                  <a:srgbClr val="002060"/>
                </a:solidFill>
              </a:rPr>
              <a:t>heck </a:t>
            </a:r>
            <a:r>
              <a:rPr lang="en-US" dirty="0">
                <a:solidFill>
                  <a:srgbClr val="002060"/>
                </a:solidFill>
              </a:rPr>
              <a:t>application status </a:t>
            </a:r>
            <a:r>
              <a:rPr lang="en-US" dirty="0" smtClean="0">
                <a:solidFill>
                  <a:srgbClr val="002060"/>
                </a:solidFill>
              </a:rPr>
              <a:t>&amp; make corrections</a:t>
            </a:r>
          </a:p>
          <a:p>
            <a:pPr eaLnBrk="1" hangingPunct="1">
              <a:spcBef>
                <a:spcPts val="1800"/>
              </a:spcBef>
              <a:defRPr/>
            </a:pPr>
            <a:r>
              <a:rPr lang="en-US" dirty="0" smtClean="0">
                <a:solidFill>
                  <a:srgbClr val="002060"/>
                </a:solidFill>
              </a:rPr>
              <a:t>Renewal FAFSA </a:t>
            </a:r>
          </a:p>
          <a:p>
            <a:pPr marL="0" indent="0" eaLnBrk="1" hangingPunct="1">
              <a:spcBef>
                <a:spcPts val="1800"/>
              </a:spcBef>
              <a:buNone/>
              <a:defRPr/>
            </a:pPr>
            <a:endParaRPr lang="en-US" dirty="0" smtClean="0"/>
          </a:p>
        </p:txBody>
      </p:sp>
    </p:spTree>
    <p:extLst>
      <p:ext uri="{BB962C8B-B14F-4D97-AF65-F5344CB8AC3E}">
        <p14:creationId xmlns:p14="http://schemas.microsoft.com/office/powerpoint/2010/main" val="2924387221"/>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dirty="0" smtClean="0">
                <a:solidFill>
                  <a:srgbClr val="0070C0"/>
                </a:solidFill>
              </a:rPr>
              <a:t>FAFSA – The IRS Data Retrieval Tool </a:t>
            </a:r>
          </a:p>
        </p:txBody>
      </p:sp>
      <p:sp>
        <p:nvSpPr>
          <p:cNvPr id="68610" name="Content Placeholder 2"/>
          <p:cNvSpPr>
            <a:spLocks noGrp="1"/>
          </p:cNvSpPr>
          <p:nvPr>
            <p:ph idx="1"/>
          </p:nvPr>
        </p:nvSpPr>
        <p:spPr>
          <a:xfrm>
            <a:off x="152400" y="1295400"/>
            <a:ext cx="8839200" cy="4221163"/>
          </a:xfrm>
        </p:spPr>
        <p:txBody>
          <a:bodyPr>
            <a:normAutofit/>
          </a:bodyPr>
          <a:lstStyle/>
          <a:p>
            <a:pPr>
              <a:spcBef>
                <a:spcPts val="1200"/>
              </a:spcBef>
            </a:pPr>
            <a:r>
              <a:rPr lang="en-US" dirty="0" smtClean="0">
                <a:solidFill>
                  <a:srgbClr val="002060"/>
                </a:solidFill>
              </a:rPr>
              <a:t>Transfers Federal tax data from IRS to FAFSA</a:t>
            </a:r>
          </a:p>
          <a:p>
            <a:pPr lvl="1">
              <a:spcBef>
                <a:spcPts val="1200"/>
              </a:spcBef>
            </a:pPr>
            <a:r>
              <a:rPr lang="en-US" dirty="0" smtClean="0">
                <a:solidFill>
                  <a:srgbClr val="002060"/>
                </a:solidFill>
              </a:rPr>
              <a:t>(does not transfer </a:t>
            </a:r>
            <a:r>
              <a:rPr lang="en-US" smtClean="0">
                <a:solidFill>
                  <a:srgbClr val="002060"/>
                </a:solidFill>
              </a:rPr>
              <a:t>w-2 info)</a:t>
            </a:r>
            <a:endParaRPr lang="en-US" dirty="0" smtClean="0">
              <a:solidFill>
                <a:srgbClr val="002060"/>
              </a:solidFill>
            </a:endParaRPr>
          </a:p>
          <a:p>
            <a:pPr>
              <a:spcBef>
                <a:spcPts val="1200"/>
              </a:spcBef>
            </a:pPr>
            <a:r>
              <a:rPr lang="en-US" dirty="0" smtClean="0">
                <a:solidFill>
                  <a:srgbClr val="002060"/>
                </a:solidFill>
              </a:rPr>
              <a:t>FAFSA indicates tax data has been verified by IRS</a:t>
            </a:r>
          </a:p>
          <a:p>
            <a:pPr>
              <a:spcBef>
                <a:spcPts val="1200"/>
              </a:spcBef>
            </a:pPr>
            <a:r>
              <a:rPr lang="en-US" dirty="0" smtClean="0">
                <a:solidFill>
                  <a:srgbClr val="002060"/>
                </a:solidFill>
              </a:rPr>
              <a:t>Participation </a:t>
            </a:r>
            <a:r>
              <a:rPr lang="en-US" dirty="0">
                <a:solidFill>
                  <a:srgbClr val="002060"/>
                </a:solidFill>
              </a:rPr>
              <a:t>v</a:t>
            </a:r>
            <a:r>
              <a:rPr lang="en-US" dirty="0" smtClean="0">
                <a:solidFill>
                  <a:srgbClr val="002060"/>
                </a:solidFill>
              </a:rPr>
              <a:t>oluntary</a:t>
            </a:r>
          </a:p>
          <a:p>
            <a:pPr>
              <a:spcBef>
                <a:spcPts val="1200"/>
              </a:spcBef>
            </a:pPr>
            <a:r>
              <a:rPr lang="en-US" dirty="0" smtClean="0">
                <a:solidFill>
                  <a:srgbClr val="002060"/>
                </a:solidFill>
              </a:rPr>
              <a:t>Reduces documents needed by financial aid office</a:t>
            </a:r>
          </a:p>
          <a:p>
            <a:pPr>
              <a:spcBef>
                <a:spcPts val="1200"/>
              </a:spcBef>
            </a:pPr>
            <a:r>
              <a:rPr lang="en-US" dirty="0" smtClean="0">
                <a:solidFill>
                  <a:srgbClr val="002060"/>
                </a:solidFill>
              </a:rPr>
              <a:t>2019-2020 – Use 2017 Federal tax data (PPY)</a:t>
            </a:r>
          </a:p>
          <a:p>
            <a:pPr>
              <a:spcBef>
                <a:spcPts val="1200"/>
              </a:spcBef>
            </a:pPr>
            <a:endParaRPr lang="en-US" dirty="0"/>
          </a:p>
          <a:p>
            <a:pPr>
              <a:spcBef>
                <a:spcPts val="1200"/>
              </a:spcBef>
            </a:pPr>
            <a:endParaRPr lang="en-US" dirty="0" smtClean="0"/>
          </a:p>
        </p:txBody>
      </p:sp>
    </p:spTree>
    <p:extLst>
      <p:ext uri="{BB962C8B-B14F-4D97-AF65-F5344CB8AC3E}">
        <p14:creationId xmlns:p14="http://schemas.microsoft.com/office/powerpoint/2010/main" val="2177817598"/>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dirty="0" smtClean="0">
                <a:solidFill>
                  <a:srgbClr val="0070C0"/>
                </a:solidFill>
              </a:rPr>
              <a:t>Student Dependency Status</a:t>
            </a:r>
          </a:p>
        </p:txBody>
      </p:sp>
      <p:sp>
        <p:nvSpPr>
          <p:cNvPr id="80898" name="Rectangle 3"/>
          <p:cNvSpPr>
            <a:spLocks noGrp="1" noChangeArrowheads="1"/>
          </p:cNvSpPr>
          <p:nvPr>
            <p:ph idx="1"/>
          </p:nvPr>
        </p:nvSpPr>
        <p:spPr>
          <a:xfrm>
            <a:off x="152400" y="990600"/>
            <a:ext cx="8839200" cy="4525963"/>
          </a:xfrm>
        </p:spPr>
        <p:txBody>
          <a:bodyPr>
            <a:normAutofit fontScale="85000" lnSpcReduction="20000"/>
          </a:bodyPr>
          <a:lstStyle/>
          <a:p>
            <a:pPr>
              <a:defRPr/>
            </a:pPr>
            <a:endParaRPr lang="en-US" sz="2400" b="1" dirty="0">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US" sz="2400" dirty="0" smtClean="0">
                <a:solidFill>
                  <a:srgbClr val="002060"/>
                </a:solidFill>
                <a:latin typeface="Arial" panose="020B0604020202020204" pitchFamily="34" charset="0"/>
                <a:cs typeface="Arial" panose="020B0604020202020204" pitchFamily="34" charset="0"/>
              </a:rPr>
              <a:t>Was student born BEFORE January 1, 1996? (until 24 years old)</a:t>
            </a:r>
            <a:endParaRPr lang="en-US" sz="2400" dirty="0">
              <a:solidFill>
                <a:srgbClr val="002060"/>
              </a:solidFill>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US" sz="2400" dirty="0">
                <a:solidFill>
                  <a:srgbClr val="002060"/>
                </a:solidFill>
                <a:latin typeface="Arial" panose="020B0604020202020204" pitchFamily="34" charset="0"/>
                <a:cs typeface="Arial" panose="020B0604020202020204" pitchFamily="34" charset="0"/>
              </a:rPr>
              <a:t>Working on a graduate degree </a:t>
            </a:r>
            <a:r>
              <a:rPr lang="en-US" sz="2400" i="1" dirty="0" smtClean="0">
                <a:solidFill>
                  <a:srgbClr val="002060"/>
                </a:solidFill>
                <a:latin typeface="Arial" panose="020B0604020202020204" pitchFamily="34" charset="0"/>
                <a:cs typeface="Arial" panose="020B0604020202020204" pitchFamily="34" charset="0"/>
              </a:rPr>
              <a:t>(completed </a:t>
            </a:r>
            <a:r>
              <a:rPr lang="en-US" sz="2400" i="1" dirty="0">
                <a:solidFill>
                  <a:srgbClr val="002060"/>
                </a:solidFill>
                <a:latin typeface="Arial" panose="020B0604020202020204" pitchFamily="34" charset="0"/>
                <a:cs typeface="Arial" panose="020B0604020202020204" pitchFamily="34" charset="0"/>
              </a:rPr>
              <a:t>Bachelors Degree)</a:t>
            </a:r>
          </a:p>
          <a:p>
            <a:pPr lvl="1">
              <a:buFont typeface="Arial" panose="020B0604020202020204" pitchFamily="34" charset="0"/>
              <a:buChar char="•"/>
              <a:defRPr/>
            </a:pPr>
            <a:r>
              <a:rPr lang="en-US" sz="2400" dirty="0">
                <a:solidFill>
                  <a:srgbClr val="002060"/>
                </a:solidFill>
                <a:latin typeface="Arial" panose="020B0604020202020204" pitchFamily="34" charset="0"/>
                <a:cs typeface="Arial" panose="020B0604020202020204" pitchFamily="34" charset="0"/>
              </a:rPr>
              <a:t>Married,  Veteran, </a:t>
            </a:r>
            <a:r>
              <a:rPr lang="en-US" sz="2400" dirty="0" smtClean="0">
                <a:solidFill>
                  <a:srgbClr val="002060"/>
                </a:solidFill>
                <a:latin typeface="Arial" panose="020B0604020202020204" pitchFamily="34" charset="0"/>
                <a:cs typeface="Arial" panose="020B0604020202020204" pitchFamily="34" charset="0"/>
              </a:rPr>
              <a:t>Active Duty, or </a:t>
            </a:r>
            <a:r>
              <a:rPr lang="en-US" sz="2400" dirty="0">
                <a:solidFill>
                  <a:srgbClr val="002060"/>
                </a:solidFill>
                <a:latin typeface="Arial" panose="020B0604020202020204" pitchFamily="34" charset="0"/>
                <a:cs typeface="Arial" panose="020B0604020202020204" pitchFamily="34" charset="0"/>
              </a:rPr>
              <a:t>have dependents that you support more than 50%</a:t>
            </a:r>
          </a:p>
          <a:p>
            <a:pPr lvl="1">
              <a:buFont typeface="Arial" panose="020B0604020202020204" pitchFamily="34" charset="0"/>
              <a:buChar char="•"/>
              <a:defRPr/>
            </a:pPr>
            <a:r>
              <a:rPr lang="en-US" sz="2400" dirty="0">
                <a:solidFill>
                  <a:srgbClr val="002060"/>
                </a:solidFill>
                <a:latin typeface="Arial" panose="020B0604020202020204" pitchFamily="34" charset="0"/>
                <a:cs typeface="Arial" panose="020B0604020202020204" pitchFamily="34" charset="0"/>
              </a:rPr>
              <a:t>Since turning age 13, became an orphan, was in foster care, was a dependent of or ward of the court</a:t>
            </a:r>
          </a:p>
          <a:p>
            <a:pPr lvl="1">
              <a:buFont typeface="Arial" panose="020B0604020202020204" pitchFamily="34" charset="0"/>
              <a:buChar char="•"/>
              <a:defRPr/>
            </a:pPr>
            <a:r>
              <a:rPr lang="en-US" sz="2400" dirty="0">
                <a:solidFill>
                  <a:srgbClr val="002060"/>
                </a:solidFill>
                <a:latin typeface="Arial" panose="020B0604020202020204" pitchFamily="34" charset="0"/>
                <a:cs typeface="Arial" panose="020B0604020202020204" pitchFamily="34" charset="0"/>
              </a:rPr>
              <a:t>Is currently designated by one of several agents/agencies as homeless or at risk of being homeless</a:t>
            </a:r>
          </a:p>
          <a:p>
            <a:pPr lvl="1">
              <a:buFont typeface="Arial" panose="020B0604020202020204" pitchFamily="34" charset="0"/>
              <a:buChar char="•"/>
              <a:defRPr/>
            </a:pPr>
            <a:r>
              <a:rPr lang="en-US" sz="2400" dirty="0">
                <a:solidFill>
                  <a:srgbClr val="002060"/>
                </a:solidFill>
                <a:latin typeface="Arial" panose="020B0604020202020204" pitchFamily="34" charset="0"/>
                <a:cs typeface="Arial" panose="020B0604020202020204" pitchFamily="34" charset="0"/>
              </a:rPr>
              <a:t>E</a:t>
            </a:r>
            <a:r>
              <a:rPr lang="en-US" sz="2400" dirty="0" smtClean="0">
                <a:solidFill>
                  <a:srgbClr val="002060"/>
                </a:solidFill>
                <a:latin typeface="Arial" panose="020B0604020202020204" pitchFamily="34" charset="0"/>
                <a:cs typeface="Arial" panose="020B0604020202020204" pitchFamily="34" charset="0"/>
              </a:rPr>
              <a:t>mancipated minor at age of majority</a:t>
            </a:r>
          </a:p>
          <a:p>
            <a:pPr lvl="1">
              <a:buFont typeface="Arial" panose="020B0604020202020204" pitchFamily="34" charset="0"/>
              <a:buChar char="•"/>
              <a:defRPr/>
            </a:pPr>
            <a:r>
              <a:rPr lang="en-US" sz="2400" dirty="0" smtClean="0">
                <a:solidFill>
                  <a:srgbClr val="002060"/>
                </a:solidFill>
                <a:latin typeface="Arial" panose="020B0604020202020204" pitchFamily="34" charset="0"/>
                <a:cs typeface="Arial" panose="020B0604020202020204" pitchFamily="34" charset="0"/>
              </a:rPr>
              <a:t>Legal Guardianship</a:t>
            </a:r>
          </a:p>
          <a:p>
            <a:pPr lvl="1">
              <a:buFont typeface="Arial" panose="020B0604020202020204" pitchFamily="34" charset="0"/>
              <a:buChar char="•"/>
              <a:defRPr/>
            </a:pPr>
            <a:r>
              <a:rPr lang="en-US" sz="2400" dirty="0" smtClean="0">
                <a:solidFill>
                  <a:srgbClr val="002060"/>
                </a:solidFill>
                <a:latin typeface="Arial" panose="020B0604020202020204" pitchFamily="34" charset="0"/>
                <a:cs typeface="Arial" panose="020B0604020202020204" pitchFamily="34" charset="0"/>
              </a:rPr>
              <a:t>Documentation usually required</a:t>
            </a:r>
          </a:p>
          <a:p>
            <a:pPr lvl="1">
              <a:buFont typeface="Arial" panose="020B0604020202020204" pitchFamily="34" charset="0"/>
              <a:buChar char="•"/>
              <a:defRPr/>
            </a:pPr>
            <a:endParaRPr lang="en-US" sz="2400" dirty="0" smtClean="0">
              <a:solidFill>
                <a:srgbClr val="002060"/>
              </a:solidFill>
              <a:latin typeface="Arial" panose="020B0604020202020204" pitchFamily="34" charset="0"/>
              <a:cs typeface="Arial" panose="020B0604020202020204" pitchFamily="34" charset="0"/>
            </a:endParaRPr>
          </a:p>
          <a:p>
            <a:pPr lvl="0"/>
            <a:r>
              <a:rPr lang="en-US" sz="2600" b="1" i="1" u="sng" dirty="0">
                <a:solidFill>
                  <a:srgbClr val="002060"/>
                </a:solidFill>
              </a:rPr>
              <a:t>If even one “Yes” </a:t>
            </a:r>
            <a:r>
              <a:rPr lang="en-US" sz="2600" b="1" i="1" u="sng" dirty="0" smtClean="0">
                <a:solidFill>
                  <a:srgbClr val="002060"/>
                </a:solidFill>
              </a:rPr>
              <a:t> </a:t>
            </a:r>
            <a:r>
              <a:rPr lang="en-US" sz="2600" b="1" i="1" u="sng" dirty="0">
                <a:solidFill>
                  <a:srgbClr val="002060"/>
                </a:solidFill>
              </a:rPr>
              <a:t>– student </a:t>
            </a:r>
            <a:r>
              <a:rPr lang="en-US" sz="2600" b="1" i="1" u="sng" dirty="0" smtClean="0">
                <a:solidFill>
                  <a:srgbClr val="002060"/>
                </a:solidFill>
              </a:rPr>
              <a:t>independent (parent info not required)</a:t>
            </a:r>
          </a:p>
          <a:p>
            <a:pPr marL="0" lvl="0" indent="0">
              <a:buNone/>
            </a:pPr>
            <a:endParaRPr lang="en-US" sz="2600" b="1" i="1" u="sng" dirty="0"/>
          </a:p>
          <a:p>
            <a:pPr marL="457200" lvl="1" indent="0">
              <a:buNone/>
            </a:pPr>
            <a:endParaRPr lang="en-US" sz="2600" dirty="0"/>
          </a:p>
          <a:p>
            <a:pPr lvl="1">
              <a:buFont typeface="Arial" panose="020B0604020202020204" pitchFamily="34" charset="0"/>
              <a:buChar char="•"/>
              <a:defRPr/>
            </a:pPr>
            <a:endParaRPr lang="en-US" sz="2400" dirty="0" smtClean="0">
              <a:latin typeface="Arial" panose="020B0604020202020204" pitchFamily="34" charset="0"/>
              <a:cs typeface="Arial" panose="020B0604020202020204" pitchFamily="34" charset="0"/>
            </a:endParaRPr>
          </a:p>
          <a:p>
            <a:pPr marL="457200" lvl="1" indent="0">
              <a:buNone/>
              <a:defRPr/>
            </a:pPr>
            <a:endParaRPr lang="en-US" sz="2400" dirty="0">
              <a:latin typeface="Arial" panose="020B0604020202020204" pitchFamily="34" charset="0"/>
              <a:cs typeface="Arial" panose="020B0604020202020204" pitchFamily="34" charset="0"/>
            </a:endParaRPr>
          </a:p>
          <a:p>
            <a:pPr lvl="1">
              <a:buFont typeface="Arial" panose="020B0604020202020204" pitchFamily="34" charset="0"/>
              <a:buChar char="•"/>
              <a:defRPr/>
            </a:pPr>
            <a:endParaRPr lang="en-US" sz="2000" dirty="0">
              <a:solidFill>
                <a:schemeClr val="bg1"/>
              </a:solidFill>
              <a:latin typeface="Arial" panose="020B0604020202020204" pitchFamily="34" charset="0"/>
              <a:cs typeface="Arial" panose="020B0604020202020204" pitchFamily="34" charset="0"/>
            </a:endParaRPr>
          </a:p>
          <a:p>
            <a:pPr marL="0" indent="0" eaLnBrk="1" hangingPunct="1">
              <a:spcBef>
                <a:spcPts val="3000"/>
              </a:spcBef>
              <a:buFontTx/>
              <a:buNone/>
            </a:pPr>
            <a:endParaRPr lang="en-US" dirty="0" smtClean="0"/>
          </a:p>
        </p:txBody>
      </p:sp>
    </p:spTree>
    <p:extLst>
      <p:ext uri="{BB962C8B-B14F-4D97-AF65-F5344CB8AC3E}">
        <p14:creationId xmlns:p14="http://schemas.microsoft.com/office/powerpoint/2010/main" val="1358005253"/>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eaLnBrk="1" hangingPunct="1"/>
            <a:r>
              <a:rPr lang="en-US" dirty="0" smtClean="0">
                <a:solidFill>
                  <a:srgbClr val="0070C0"/>
                </a:solidFill>
              </a:rPr>
              <a:t>Frequent FAFSA Errors</a:t>
            </a:r>
          </a:p>
        </p:txBody>
      </p:sp>
      <p:sp>
        <p:nvSpPr>
          <p:cNvPr id="91138" name="Rectangle 3"/>
          <p:cNvSpPr>
            <a:spLocks noGrp="1" noChangeArrowheads="1"/>
          </p:cNvSpPr>
          <p:nvPr>
            <p:ph idx="1"/>
          </p:nvPr>
        </p:nvSpPr>
        <p:spPr>
          <a:xfrm>
            <a:off x="152400" y="1524000"/>
            <a:ext cx="8839200" cy="4068763"/>
          </a:xfrm>
        </p:spPr>
        <p:txBody>
          <a:bodyPr>
            <a:normAutofit/>
          </a:bodyPr>
          <a:lstStyle/>
          <a:p>
            <a:pPr eaLnBrk="1" hangingPunct="1">
              <a:lnSpc>
                <a:spcPct val="90000"/>
              </a:lnSpc>
              <a:spcBef>
                <a:spcPts val="900"/>
              </a:spcBef>
            </a:pPr>
            <a:r>
              <a:rPr lang="en-US" sz="2800" dirty="0" smtClean="0">
                <a:solidFill>
                  <a:srgbClr val="002060"/>
                </a:solidFill>
              </a:rPr>
              <a:t>Wrong Social Security numbers</a:t>
            </a:r>
          </a:p>
          <a:p>
            <a:pPr eaLnBrk="1" hangingPunct="1">
              <a:lnSpc>
                <a:spcPct val="90000"/>
              </a:lnSpc>
              <a:spcBef>
                <a:spcPts val="900"/>
              </a:spcBef>
            </a:pPr>
            <a:endParaRPr lang="en-US" sz="2800" dirty="0" smtClean="0">
              <a:solidFill>
                <a:srgbClr val="002060"/>
              </a:solidFill>
            </a:endParaRPr>
          </a:p>
          <a:p>
            <a:pPr eaLnBrk="1" hangingPunct="1">
              <a:lnSpc>
                <a:spcPct val="90000"/>
              </a:lnSpc>
              <a:spcBef>
                <a:spcPts val="900"/>
              </a:spcBef>
            </a:pPr>
            <a:r>
              <a:rPr lang="en-US" sz="2800" dirty="0" smtClean="0">
                <a:solidFill>
                  <a:srgbClr val="002060"/>
                </a:solidFill>
              </a:rPr>
              <a:t>Divorced/remarried parental information</a:t>
            </a:r>
            <a:endParaRPr lang="en-US" sz="2000" i="1" dirty="0" smtClean="0">
              <a:solidFill>
                <a:srgbClr val="002060"/>
              </a:solidFill>
            </a:endParaRPr>
          </a:p>
          <a:p>
            <a:pPr eaLnBrk="1" hangingPunct="1">
              <a:lnSpc>
                <a:spcPct val="90000"/>
              </a:lnSpc>
              <a:spcBef>
                <a:spcPts val="900"/>
              </a:spcBef>
            </a:pPr>
            <a:endParaRPr lang="en-US" sz="2800" dirty="0" smtClean="0">
              <a:solidFill>
                <a:srgbClr val="002060"/>
              </a:solidFill>
            </a:endParaRPr>
          </a:p>
          <a:p>
            <a:pPr eaLnBrk="1" hangingPunct="1">
              <a:lnSpc>
                <a:spcPct val="90000"/>
              </a:lnSpc>
              <a:spcBef>
                <a:spcPts val="900"/>
              </a:spcBef>
            </a:pPr>
            <a:r>
              <a:rPr lang="en-US" sz="2800" dirty="0" smtClean="0">
                <a:solidFill>
                  <a:srgbClr val="002060"/>
                </a:solidFill>
              </a:rPr>
              <a:t>Reporting assets incorrectly</a:t>
            </a:r>
          </a:p>
          <a:p>
            <a:pPr eaLnBrk="1" hangingPunct="1">
              <a:lnSpc>
                <a:spcPct val="90000"/>
              </a:lnSpc>
              <a:spcBef>
                <a:spcPts val="900"/>
              </a:spcBef>
            </a:pPr>
            <a:endParaRPr lang="en-US" sz="2800" dirty="0">
              <a:solidFill>
                <a:srgbClr val="002060"/>
              </a:solidFill>
            </a:endParaRPr>
          </a:p>
          <a:p>
            <a:pPr>
              <a:lnSpc>
                <a:spcPct val="90000"/>
              </a:lnSpc>
              <a:spcBef>
                <a:spcPts val="900"/>
              </a:spcBef>
            </a:pPr>
            <a:r>
              <a:rPr lang="en-US" sz="2800" dirty="0">
                <a:solidFill>
                  <a:srgbClr val="002060"/>
                </a:solidFill>
              </a:rPr>
              <a:t>Household size/# in college</a:t>
            </a:r>
          </a:p>
          <a:p>
            <a:pPr marL="0" indent="0" eaLnBrk="1" hangingPunct="1">
              <a:lnSpc>
                <a:spcPct val="90000"/>
              </a:lnSpc>
              <a:spcBef>
                <a:spcPts val="900"/>
              </a:spcBef>
              <a:buNone/>
            </a:pPr>
            <a:endParaRPr lang="en-US" sz="2800" dirty="0" smtClean="0">
              <a:solidFill>
                <a:srgbClr val="002060"/>
              </a:solidFill>
            </a:endParaRPr>
          </a:p>
        </p:txBody>
      </p:sp>
    </p:spTree>
    <p:extLst>
      <p:ext uri="{BB962C8B-B14F-4D97-AF65-F5344CB8AC3E}">
        <p14:creationId xmlns:p14="http://schemas.microsoft.com/office/powerpoint/2010/main" val="610654784"/>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41" y="13447"/>
            <a:ext cx="8839200" cy="1143000"/>
          </a:xfrm>
        </p:spPr>
        <p:txBody>
          <a:bodyPr>
            <a:normAutofit/>
          </a:bodyPr>
          <a:lstStyle/>
          <a:p>
            <a:pPr algn="ctr"/>
            <a:r>
              <a:rPr lang="en-US" dirty="0" smtClean="0"/>
              <a:t>Parent info – if required</a:t>
            </a:r>
            <a:endParaRPr lang="en-US" dirty="0">
              <a:solidFill>
                <a:srgbClr val="0070C0"/>
              </a:solidFill>
            </a:endParaRPr>
          </a:p>
        </p:txBody>
      </p:sp>
      <p:sp>
        <p:nvSpPr>
          <p:cNvPr id="3" name="Content Placeholder 2"/>
          <p:cNvSpPr>
            <a:spLocks noGrp="1"/>
          </p:cNvSpPr>
          <p:nvPr>
            <p:ph idx="1"/>
          </p:nvPr>
        </p:nvSpPr>
        <p:spPr>
          <a:xfrm>
            <a:off x="152400" y="1156447"/>
            <a:ext cx="8839200" cy="4525963"/>
          </a:xfrm>
        </p:spPr>
        <p:txBody>
          <a:bodyPr>
            <a:normAutofit fontScale="92500" lnSpcReduction="20000"/>
          </a:bodyPr>
          <a:lstStyle/>
          <a:p>
            <a:pPr marL="0" indent="0">
              <a:buNone/>
            </a:pPr>
            <a:r>
              <a:rPr lang="en-US" sz="3900" dirty="0">
                <a:solidFill>
                  <a:srgbClr val="002060"/>
                </a:solidFill>
              </a:rPr>
              <a:t>Divorced/Separated/Remarried </a:t>
            </a:r>
            <a:r>
              <a:rPr lang="en-US" sz="3900" dirty="0" smtClean="0">
                <a:solidFill>
                  <a:srgbClr val="002060"/>
                </a:solidFill>
              </a:rPr>
              <a:t>Parents:</a:t>
            </a:r>
          </a:p>
          <a:p>
            <a:pPr marL="0" indent="0">
              <a:buNone/>
            </a:pPr>
            <a:endParaRPr lang="en-US" sz="1700" dirty="0" smtClean="0">
              <a:solidFill>
                <a:srgbClr val="002060"/>
              </a:solidFill>
            </a:endParaRPr>
          </a:p>
          <a:p>
            <a:pPr marL="514350" indent="-514350">
              <a:buFont typeface="+mj-lt"/>
              <a:buAutoNum type="arabicPeriod"/>
            </a:pPr>
            <a:r>
              <a:rPr lang="en-US" sz="2800" dirty="0" smtClean="0">
                <a:solidFill>
                  <a:srgbClr val="002060"/>
                </a:solidFill>
              </a:rPr>
              <a:t>Who </a:t>
            </a:r>
            <a:r>
              <a:rPr lang="en-US" sz="2800" dirty="0">
                <a:solidFill>
                  <a:srgbClr val="002060"/>
                </a:solidFill>
              </a:rPr>
              <a:t>did </a:t>
            </a:r>
            <a:r>
              <a:rPr lang="en-US" sz="2800" dirty="0" smtClean="0">
                <a:solidFill>
                  <a:srgbClr val="002060"/>
                </a:solidFill>
              </a:rPr>
              <a:t>student </a:t>
            </a:r>
            <a:r>
              <a:rPr lang="en-US" sz="2800" dirty="0">
                <a:solidFill>
                  <a:srgbClr val="002060"/>
                </a:solidFill>
              </a:rPr>
              <a:t>live with most </a:t>
            </a:r>
            <a:r>
              <a:rPr lang="en-US" sz="2800" dirty="0" smtClean="0">
                <a:solidFill>
                  <a:srgbClr val="002060"/>
                </a:solidFill>
              </a:rPr>
              <a:t>in last 12 months?</a:t>
            </a:r>
          </a:p>
          <a:p>
            <a:pPr marL="514350" indent="-514350">
              <a:buFont typeface="+mj-lt"/>
              <a:buAutoNum type="arabicPeriod"/>
            </a:pPr>
            <a:endParaRPr lang="en-US" sz="2800" dirty="0">
              <a:solidFill>
                <a:srgbClr val="002060"/>
              </a:solidFill>
            </a:endParaRPr>
          </a:p>
          <a:p>
            <a:pPr marL="514350" indent="-514350">
              <a:buFontTx/>
              <a:buAutoNum type="arabicPeriod" startAt="2"/>
            </a:pPr>
            <a:r>
              <a:rPr lang="en-US" sz="2800" dirty="0">
                <a:solidFill>
                  <a:srgbClr val="002060"/>
                </a:solidFill>
              </a:rPr>
              <a:t>If #1 isn’t clear, who provided the most financial support in last 12 months</a:t>
            </a:r>
            <a:r>
              <a:rPr lang="en-US" sz="2800" dirty="0" smtClean="0">
                <a:solidFill>
                  <a:srgbClr val="002060"/>
                </a:solidFill>
              </a:rPr>
              <a:t>?</a:t>
            </a:r>
          </a:p>
          <a:p>
            <a:pPr marL="514350" indent="-514350">
              <a:buFontTx/>
              <a:buAutoNum type="arabicPeriod" startAt="2"/>
            </a:pPr>
            <a:endParaRPr lang="en-US" sz="2800" dirty="0">
              <a:solidFill>
                <a:srgbClr val="002060"/>
              </a:solidFill>
            </a:endParaRPr>
          </a:p>
          <a:p>
            <a:pPr marL="514350" indent="-514350">
              <a:buFontTx/>
              <a:buAutoNum type="arabicPeriod" startAt="2"/>
            </a:pPr>
            <a:r>
              <a:rPr lang="en-US" sz="2800" dirty="0" smtClean="0">
                <a:solidFill>
                  <a:srgbClr val="002060"/>
                </a:solidFill>
              </a:rPr>
              <a:t>Stepparent’s </a:t>
            </a:r>
            <a:r>
              <a:rPr lang="en-US" sz="2800" dirty="0">
                <a:solidFill>
                  <a:srgbClr val="002060"/>
                </a:solidFill>
              </a:rPr>
              <a:t>info is always </a:t>
            </a:r>
            <a:r>
              <a:rPr lang="en-US" sz="2800" dirty="0" smtClean="0">
                <a:solidFill>
                  <a:srgbClr val="002060"/>
                </a:solidFill>
              </a:rPr>
              <a:t>included</a:t>
            </a:r>
          </a:p>
          <a:p>
            <a:pPr marL="0" indent="0">
              <a:buNone/>
            </a:pPr>
            <a:endParaRPr lang="en-US" sz="2800" dirty="0">
              <a:solidFill>
                <a:srgbClr val="002060"/>
              </a:solidFill>
              <a:cs typeface="Arial" panose="020B0604020202020204" pitchFamily="34" charset="0"/>
            </a:endParaRPr>
          </a:p>
          <a:p>
            <a:pPr marL="0" indent="0">
              <a:buNone/>
            </a:pPr>
            <a:r>
              <a:rPr lang="en-US" sz="2800" dirty="0" smtClean="0">
                <a:solidFill>
                  <a:srgbClr val="002060"/>
                </a:solidFill>
                <a:cs typeface="Arial" panose="020B0604020202020204" pitchFamily="34" charset="0"/>
              </a:rPr>
              <a:t>Note</a:t>
            </a:r>
            <a:r>
              <a:rPr lang="en-US" sz="2800" dirty="0">
                <a:solidFill>
                  <a:srgbClr val="002060"/>
                </a:solidFill>
                <a:cs typeface="Arial" panose="020B0604020202020204" pitchFamily="34" charset="0"/>
              </a:rPr>
              <a:t>: Both legal parents’ (biological or adopted) incomes </a:t>
            </a:r>
          </a:p>
          <a:p>
            <a:pPr marL="0" indent="0">
              <a:buNone/>
            </a:pPr>
            <a:r>
              <a:rPr lang="en-US" sz="2800" dirty="0">
                <a:solidFill>
                  <a:srgbClr val="002060"/>
                </a:solidFill>
                <a:cs typeface="Arial" panose="020B0604020202020204" pitchFamily="34" charset="0"/>
              </a:rPr>
              <a:t>are used if living together, regardless of marital status or </a:t>
            </a:r>
            <a:r>
              <a:rPr lang="en-US" sz="2800" dirty="0" smtClean="0">
                <a:solidFill>
                  <a:srgbClr val="002060"/>
                </a:solidFill>
                <a:cs typeface="Arial" panose="020B0604020202020204" pitchFamily="34" charset="0"/>
              </a:rPr>
              <a:t>gender</a:t>
            </a:r>
            <a:endParaRPr lang="en-US" sz="2800" dirty="0">
              <a:solidFill>
                <a:srgbClr val="002060"/>
              </a:solidFill>
              <a:cs typeface="Arial" panose="020B0604020202020204" pitchFamily="34" charset="0"/>
            </a:endParaRPr>
          </a:p>
          <a:p>
            <a:endParaRPr lang="en-US" dirty="0">
              <a:solidFill>
                <a:prstClr val="black"/>
              </a:solidFill>
            </a:endParaRPr>
          </a:p>
          <a:p>
            <a:pPr marL="514350" indent="-514350">
              <a:buFontTx/>
              <a:buAutoNum type="arabicPeriod" startAt="2"/>
            </a:pPr>
            <a:endParaRPr lang="en-US" dirty="0"/>
          </a:p>
          <a:p>
            <a:endParaRPr lang="en-US" dirty="0"/>
          </a:p>
        </p:txBody>
      </p:sp>
    </p:spTree>
    <p:extLst>
      <p:ext uri="{BB962C8B-B14F-4D97-AF65-F5344CB8AC3E}">
        <p14:creationId xmlns:p14="http://schemas.microsoft.com/office/powerpoint/2010/main" val="985143761"/>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pPr eaLnBrk="1" hangingPunct="1">
              <a:defRPr/>
            </a:pPr>
            <a:r>
              <a:rPr lang="en-US" dirty="0" smtClean="0">
                <a:solidFill>
                  <a:srgbClr val="0070C0"/>
                </a:solidFill>
              </a:rPr>
              <a:t>Information Reported on FAFSA – Student and Parents</a:t>
            </a:r>
          </a:p>
        </p:txBody>
      </p:sp>
      <p:sp>
        <p:nvSpPr>
          <p:cNvPr id="35843" name="Rectangle 3"/>
          <p:cNvSpPr>
            <a:spLocks noGrp="1" noChangeArrowheads="1"/>
          </p:cNvSpPr>
          <p:nvPr>
            <p:ph idx="1"/>
          </p:nvPr>
        </p:nvSpPr>
        <p:spPr/>
        <p:txBody>
          <a:bodyPr/>
          <a:lstStyle/>
          <a:p>
            <a:pPr eaLnBrk="1" hangingPunct="1">
              <a:spcBef>
                <a:spcPts val="2400"/>
              </a:spcBef>
              <a:tabLst>
                <a:tab pos="292100" algn="l"/>
              </a:tabLst>
              <a:defRPr/>
            </a:pPr>
            <a:endParaRPr lang="en-US" dirty="0" smtClean="0"/>
          </a:p>
          <a:p>
            <a:pPr eaLnBrk="1" hangingPunct="1">
              <a:spcBef>
                <a:spcPts val="2400"/>
              </a:spcBef>
              <a:tabLst>
                <a:tab pos="292100" algn="l"/>
              </a:tabLst>
              <a:defRPr/>
            </a:pPr>
            <a:r>
              <a:rPr lang="en-US" dirty="0" smtClean="0">
                <a:solidFill>
                  <a:srgbClr val="002060"/>
                </a:solidFill>
              </a:rPr>
              <a:t>Taxed income</a:t>
            </a:r>
          </a:p>
          <a:p>
            <a:pPr>
              <a:spcBef>
                <a:spcPts val="2400"/>
              </a:spcBef>
            </a:pPr>
            <a:r>
              <a:rPr lang="en-US" dirty="0" smtClean="0">
                <a:solidFill>
                  <a:srgbClr val="002060"/>
                </a:solidFill>
              </a:rPr>
              <a:t>Untaxed </a:t>
            </a:r>
            <a:r>
              <a:rPr lang="en-US" dirty="0">
                <a:solidFill>
                  <a:srgbClr val="002060"/>
                </a:solidFill>
              </a:rPr>
              <a:t>income (</a:t>
            </a:r>
            <a:r>
              <a:rPr lang="en-US" dirty="0" smtClean="0">
                <a:solidFill>
                  <a:srgbClr val="002060"/>
                </a:solidFill>
              </a:rPr>
              <a:t>ex. child </a:t>
            </a:r>
            <a:r>
              <a:rPr lang="en-US" dirty="0">
                <a:solidFill>
                  <a:srgbClr val="002060"/>
                </a:solidFill>
              </a:rPr>
              <a:t>support received</a:t>
            </a:r>
            <a:r>
              <a:rPr lang="en-US" dirty="0" smtClean="0">
                <a:solidFill>
                  <a:srgbClr val="002060"/>
                </a:solidFill>
              </a:rPr>
              <a:t>) </a:t>
            </a:r>
          </a:p>
          <a:p>
            <a:pPr>
              <a:spcBef>
                <a:spcPts val="2400"/>
              </a:spcBef>
            </a:pPr>
            <a:r>
              <a:rPr lang="en-US" dirty="0" smtClean="0">
                <a:solidFill>
                  <a:srgbClr val="002060"/>
                </a:solidFill>
              </a:rPr>
              <a:t>Most Assets</a:t>
            </a:r>
            <a:endParaRPr lang="en-US" dirty="0">
              <a:solidFill>
                <a:srgbClr val="002060"/>
              </a:solidFill>
            </a:endParaRPr>
          </a:p>
        </p:txBody>
      </p:sp>
    </p:spTree>
    <p:extLst>
      <p:ext uri="{BB962C8B-B14F-4D97-AF65-F5344CB8AC3E}">
        <p14:creationId xmlns:p14="http://schemas.microsoft.com/office/powerpoint/2010/main" val="1350657443"/>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524000"/>
          </a:xfrm>
        </p:spPr>
        <p:txBody>
          <a:bodyPr>
            <a:normAutofit fontScale="90000"/>
          </a:bodyPr>
          <a:lstStyle/>
          <a:p>
            <a:r>
              <a:rPr lang="en-US" dirty="0" smtClean="0">
                <a:solidFill>
                  <a:srgbClr val="0070C0"/>
                </a:solidFill>
              </a:rPr>
              <a:t>Completing the FAFSA – Reported Assets – Students and Parents</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p:txBody>
          <a:bodyPr>
            <a:normAutofit/>
          </a:bodyPr>
          <a:lstStyle/>
          <a:p>
            <a:pPr marL="0" lvl="1" indent="0" fontAlgn="base">
              <a:lnSpc>
                <a:spcPct val="80000"/>
              </a:lnSpc>
              <a:spcAft>
                <a:spcPct val="0"/>
              </a:spcAft>
              <a:buNone/>
            </a:pPr>
            <a:endParaRPr lang="en-US" altLang="en-US" dirty="0" smtClean="0">
              <a:ea typeface="MS PGothic" panose="020B0600070205080204" pitchFamily="34" charset="-128"/>
              <a:cs typeface="Arial" panose="020B0604020202020204" pitchFamily="34" charset="0"/>
            </a:endParaRPr>
          </a:p>
          <a:p>
            <a:pPr marL="0" lvl="1" indent="0" fontAlgn="base">
              <a:lnSpc>
                <a:spcPct val="80000"/>
              </a:lnSpc>
              <a:spcAft>
                <a:spcPct val="0"/>
              </a:spcAft>
              <a:buNone/>
            </a:pPr>
            <a:r>
              <a:rPr lang="en-US" altLang="en-US" dirty="0" smtClean="0">
                <a:solidFill>
                  <a:srgbClr val="002060"/>
                </a:solidFill>
                <a:ea typeface="MS PGothic" panose="020B0600070205080204" pitchFamily="34" charset="-128"/>
                <a:cs typeface="Arial" panose="020B0604020202020204" pitchFamily="34" charset="0"/>
              </a:rPr>
              <a:t>Report </a:t>
            </a:r>
            <a:r>
              <a:rPr lang="en-US" altLang="en-US" i="1" dirty="0">
                <a:solidFill>
                  <a:srgbClr val="002060"/>
                </a:solidFill>
                <a:ea typeface="MS PGothic" panose="020B0600070205080204" pitchFamily="34" charset="-128"/>
                <a:cs typeface="Arial" panose="020B0604020202020204" pitchFamily="34" charset="0"/>
              </a:rPr>
              <a:t>net worth </a:t>
            </a:r>
            <a:r>
              <a:rPr lang="en-US" altLang="en-US" i="1" dirty="0" smtClean="0">
                <a:solidFill>
                  <a:srgbClr val="002060"/>
                </a:solidFill>
                <a:ea typeface="MS PGothic" panose="020B0600070205080204" pitchFamily="34" charset="-128"/>
                <a:cs typeface="Arial" panose="020B0604020202020204" pitchFamily="34" charset="0"/>
              </a:rPr>
              <a:t>only (value minus debt)</a:t>
            </a:r>
            <a:r>
              <a:rPr lang="en-US" altLang="en-US" dirty="0" smtClean="0">
                <a:solidFill>
                  <a:srgbClr val="002060"/>
                </a:solidFill>
                <a:ea typeface="MS PGothic" panose="020B0600070205080204" pitchFamily="34" charset="-128"/>
                <a:cs typeface="Arial" panose="020B0604020202020204" pitchFamily="34" charset="0"/>
              </a:rPr>
              <a:t>:</a:t>
            </a:r>
          </a:p>
          <a:p>
            <a:pPr marL="0" lvl="1" indent="0" fontAlgn="base">
              <a:lnSpc>
                <a:spcPct val="80000"/>
              </a:lnSpc>
              <a:spcAft>
                <a:spcPct val="0"/>
              </a:spcAft>
              <a:buNone/>
            </a:pPr>
            <a:endParaRPr lang="en-US" altLang="en-US" dirty="0">
              <a:solidFill>
                <a:srgbClr val="002060"/>
              </a:solidFill>
              <a:ea typeface="MS PGothic" panose="020B0600070205080204" pitchFamily="34" charset="-128"/>
              <a:cs typeface="Arial" panose="020B0604020202020204" pitchFamily="34" charset="0"/>
            </a:endParaRPr>
          </a:p>
          <a:p>
            <a:pPr lvl="1" indent="-457200" fontAlgn="base">
              <a:lnSpc>
                <a:spcPct val="80000"/>
              </a:lnSpc>
              <a:spcAft>
                <a:spcPct val="0"/>
              </a:spcAft>
              <a:buFont typeface="Arial" panose="020B0604020202020204" pitchFamily="34" charset="0"/>
              <a:buChar char="•"/>
            </a:pPr>
            <a:r>
              <a:rPr lang="en-US" altLang="en-US" dirty="0">
                <a:solidFill>
                  <a:srgbClr val="002060"/>
                </a:solidFill>
                <a:ea typeface="MS PGothic" panose="020B0600070205080204" pitchFamily="34" charset="-128"/>
                <a:cs typeface="Arial" panose="020B0604020202020204" pitchFamily="34" charset="0"/>
              </a:rPr>
              <a:t>Stocks, bonds, money </a:t>
            </a:r>
            <a:r>
              <a:rPr lang="en-US" altLang="en-US" dirty="0" smtClean="0">
                <a:solidFill>
                  <a:srgbClr val="002060"/>
                </a:solidFill>
                <a:ea typeface="MS PGothic" panose="020B0600070205080204" pitchFamily="34" charset="-128"/>
                <a:cs typeface="Arial" panose="020B0604020202020204" pitchFamily="34" charset="0"/>
              </a:rPr>
              <a:t>markets; CDs; </a:t>
            </a:r>
            <a:r>
              <a:rPr lang="en-US" altLang="en-US" dirty="0">
                <a:solidFill>
                  <a:srgbClr val="002060"/>
                </a:solidFill>
                <a:ea typeface="MS PGothic" panose="020B0600070205080204" pitchFamily="34" charset="-128"/>
                <a:cs typeface="Arial" panose="020B0604020202020204" pitchFamily="34" charset="0"/>
              </a:rPr>
              <a:t>rental property, </a:t>
            </a:r>
            <a:r>
              <a:rPr lang="en-US" altLang="en-US" dirty="0" smtClean="0">
                <a:solidFill>
                  <a:srgbClr val="002060"/>
                </a:solidFill>
                <a:ea typeface="MS PGothic" panose="020B0600070205080204" pitchFamily="34" charset="-128"/>
                <a:cs typeface="Arial" panose="020B0604020202020204" pitchFamily="34" charset="0"/>
              </a:rPr>
              <a:t>second </a:t>
            </a:r>
            <a:r>
              <a:rPr lang="en-US" altLang="en-US" dirty="0">
                <a:solidFill>
                  <a:srgbClr val="002060"/>
                </a:solidFill>
                <a:ea typeface="MS PGothic" panose="020B0600070205080204" pitchFamily="34" charset="-128"/>
                <a:cs typeface="Arial" panose="020B0604020202020204" pitchFamily="34" charset="0"/>
              </a:rPr>
              <a:t>home, etc</a:t>
            </a:r>
            <a:r>
              <a:rPr lang="en-US" altLang="en-US" dirty="0" smtClean="0">
                <a:solidFill>
                  <a:srgbClr val="002060"/>
                </a:solidFill>
                <a:ea typeface="MS PGothic" panose="020B0600070205080204" pitchFamily="34" charset="-128"/>
                <a:cs typeface="Arial" panose="020B0604020202020204" pitchFamily="34" charset="0"/>
              </a:rPr>
              <a:t>.</a:t>
            </a:r>
          </a:p>
          <a:p>
            <a:pPr marL="347663" lvl="1" indent="0" fontAlgn="base">
              <a:lnSpc>
                <a:spcPct val="80000"/>
              </a:lnSpc>
              <a:spcAft>
                <a:spcPct val="0"/>
              </a:spcAft>
              <a:buNone/>
            </a:pPr>
            <a:endParaRPr lang="en-US" altLang="en-US" dirty="0">
              <a:solidFill>
                <a:srgbClr val="002060"/>
              </a:solidFill>
              <a:ea typeface="MS PGothic" panose="020B0600070205080204" pitchFamily="34" charset="-128"/>
              <a:cs typeface="Arial" panose="020B0604020202020204" pitchFamily="34" charset="0"/>
            </a:endParaRPr>
          </a:p>
          <a:p>
            <a:pPr lvl="1" indent="-457200" fontAlgn="base">
              <a:lnSpc>
                <a:spcPct val="80000"/>
              </a:lnSpc>
              <a:spcAft>
                <a:spcPct val="0"/>
              </a:spcAft>
              <a:buFont typeface="Arial" panose="020B0604020202020204" pitchFamily="34" charset="0"/>
              <a:buChar char="•"/>
            </a:pPr>
            <a:r>
              <a:rPr lang="en-US" altLang="en-US" dirty="0" smtClean="0">
                <a:solidFill>
                  <a:srgbClr val="002060"/>
                </a:solidFill>
                <a:ea typeface="MS PGothic" panose="020B0600070205080204" pitchFamily="34" charset="-128"/>
                <a:cs typeface="Arial" panose="020B0604020202020204" pitchFamily="34" charset="0"/>
              </a:rPr>
              <a:t>Current balances </a:t>
            </a:r>
            <a:r>
              <a:rPr lang="en-US" altLang="en-US" dirty="0">
                <a:solidFill>
                  <a:srgbClr val="002060"/>
                </a:solidFill>
                <a:ea typeface="MS PGothic" panose="020B0600070205080204" pitchFamily="34" charset="-128"/>
                <a:cs typeface="Arial" panose="020B0604020202020204" pitchFamily="34" charset="0"/>
              </a:rPr>
              <a:t>of  cash, savings, checking </a:t>
            </a:r>
            <a:r>
              <a:rPr lang="en-US" altLang="en-US" dirty="0" smtClean="0">
                <a:solidFill>
                  <a:srgbClr val="002060"/>
                </a:solidFill>
                <a:ea typeface="MS PGothic" panose="020B0600070205080204" pitchFamily="34" charset="-128"/>
                <a:cs typeface="Arial" panose="020B0604020202020204" pitchFamily="34" charset="0"/>
              </a:rPr>
              <a:t>on the </a:t>
            </a:r>
            <a:r>
              <a:rPr lang="en-US" altLang="en-US" dirty="0">
                <a:solidFill>
                  <a:srgbClr val="002060"/>
                </a:solidFill>
                <a:ea typeface="MS PGothic" panose="020B0600070205080204" pitchFamily="34" charset="-128"/>
                <a:cs typeface="Arial" panose="020B0604020202020204" pitchFamily="34" charset="0"/>
              </a:rPr>
              <a:t>day you complete the FAFSA </a:t>
            </a:r>
            <a:endParaRPr lang="en-US" altLang="en-US" dirty="0" smtClean="0">
              <a:solidFill>
                <a:srgbClr val="002060"/>
              </a:solidFill>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40337871"/>
      </p:ext>
    </p:extLst>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839200" cy="1143000"/>
          </a:xfrm>
        </p:spPr>
        <p:txBody>
          <a:bodyPr>
            <a:normAutofit/>
          </a:bodyPr>
          <a:lstStyle/>
          <a:p>
            <a:r>
              <a:rPr lang="en-US" dirty="0" smtClean="0">
                <a:solidFill>
                  <a:srgbClr val="0070C0"/>
                </a:solidFill>
              </a:rPr>
              <a:t>Completing the FAFSA</a:t>
            </a:r>
            <a:br>
              <a:rPr lang="en-US" dirty="0" smtClean="0">
                <a:solidFill>
                  <a:srgbClr val="0070C0"/>
                </a:solidFill>
              </a:rPr>
            </a:br>
            <a:r>
              <a:rPr lang="en-US" u="sng" dirty="0" smtClean="0">
                <a:solidFill>
                  <a:srgbClr val="FF0000"/>
                </a:solidFill>
              </a:rPr>
              <a:t>Do NOT</a:t>
            </a:r>
            <a:r>
              <a:rPr lang="en-US" dirty="0" smtClean="0">
                <a:solidFill>
                  <a:srgbClr val="0070C0"/>
                </a:solidFill>
              </a:rPr>
              <a:t> Report these assets:</a:t>
            </a:r>
            <a:endParaRPr lang="en-US" dirty="0">
              <a:solidFill>
                <a:srgbClr val="0070C0"/>
              </a:solidFill>
            </a:endParaRPr>
          </a:p>
        </p:txBody>
      </p:sp>
      <p:sp>
        <p:nvSpPr>
          <p:cNvPr id="3" name="Content Placeholder 2"/>
          <p:cNvSpPr>
            <a:spLocks noGrp="1"/>
          </p:cNvSpPr>
          <p:nvPr>
            <p:ph idx="1"/>
          </p:nvPr>
        </p:nvSpPr>
        <p:spPr/>
        <p:txBody>
          <a:bodyPr>
            <a:normAutofit/>
          </a:bodyPr>
          <a:lstStyle/>
          <a:p>
            <a:pPr marL="0" lvl="0" indent="0">
              <a:buNone/>
            </a:pPr>
            <a:endParaRPr lang="en-US" sz="1100" dirty="0" smtClean="0"/>
          </a:p>
          <a:p>
            <a:pPr lvl="0"/>
            <a:r>
              <a:rPr lang="en-US" sz="2800" dirty="0" smtClean="0">
                <a:solidFill>
                  <a:srgbClr val="002060"/>
                </a:solidFill>
              </a:rPr>
              <a:t> Balance </a:t>
            </a:r>
            <a:r>
              <a:rPr lang="en-US" sz="2800" dirty="0">
                <a:solidFill>
                  <a:srgbClr val="002060"/>
                </a:solidFill>
              </a:rPr>
              <a:t>in retirement accounts – IRAs, 401ks</a:t>
            </a:r>
            <a:r>
              <a:rPr lang="en-US" sz="2800" dirty="0" smtClean="0">
                <a:solidFill>
                  <a:srgbClr val="002060"/>
                </a:solidFill>
              </a:rPr>
              <a:t>, pensions  </a:t>
            </a:r>
            <a:endParaRPr lang="en-US" sz="2800" dirty="0">
              <a:solidFill>
                <a:srgbClr val="002060"/>
              </a:solidFill>
            </a:endParaRPr>
          </a:p>
          <a:p>
            <a:pPr marL="457200" indent="-457200"/>
            <a:endParaRPr lang="en-US" sz="1200" dirty="0" smtClean="0">
              <a:solidFill>
                <a:srgbClr val="002060"/>
              </a:solidFill>
              <a:cs typeface="Arial" panose="020B0604020202020204" pitchFamily="34" charset="0"/>
            </a:endParaRPr>
          </a:p>
          <a:p>
            <a:pPr marL="457200" indent="-457200"/>
            <a:r>
              <a:rPr lang="en-US" sz="2800" dirty="0" smtClean="0">
                <a:solidFill>
                  <a:srgbClr val="002060"/>
                </a:solidFill>
                <a:cs typeface="Arial" panose="020B0604020202020204" pitchFamily="34" charset="0"/>
              </a:rPr>
              <a:t>Family </a:t>
            </a:r>
            <a:r>
              <a:rPr lang="en-US" sz="2800" dirty="0">
                <a:solidFill>
                  <a:srgbClr val="002060"/>
                </a:solidFill>
                <a:cs typeface="Arial" panose="020B0604020202020204" pitchFamily="34" charset="0"/>
              </a:rPr>
              <a:t>home you live </a:t>
            </a:r>
            <a:r>
              <a:rPr lang="en-US" sz="2800" dirty="0" smtClean="0">
                <a:solidFill>
                  <a:srgbClr val="002060"/>
                </a:solidFill>
                <a:cs typeface="Arial" panose="020B0604020202020204" pitchFamily="34" charset="0"/>
              </a:rPr>
              <a:t>in</a:t>
            </a:r>
          </a:p>
          <a:p>
            <a:pPr marL="457200" indent="-457200"/>
            <a:endParaRPr lang="en-US" sz="1200" dirty="0" smtClean="0">
              <a:solidFill>
                <a:srgbClr val="002060"/>
              </a:solidFill>
              <a:cs typeface="Arial" panose="020B0604020202020204" pitchFamily="34" charset="0"/>
            </a:endParaRPr>
          </a:p>
          <a:p>
            <a:pPr marL="457200" indent="-457200"/>
            <a:r>
              <a:rPr lang="en-US" sz="2800" dirty="0" smtClean="0">
                <a:solidFill>
                  <a:srgbClr val="002060"/>
                </a:solidFill>
                <a:cs typeface="Arial" panose="020B0604020202020204" pitchFamily="34" charset="0"/>
              </a:rPr>
              <a:t>Family farm that </a:t>
            </a:r>
            <a:r>
              <a:rPr lang="en-US" sz="2800" dirty="0">
                <a:solidFill>
                  <a:srgbClr val="002060"/>
                </a:solidFill>
                <a:cs typeface="Arial" panose="020B0604020202020204" pitchFamily="34" charset="0"/>
              </a:rPr>
              <a:t>you live </a:t>
            </a:r>
            <a:r>
              <a:rPr lang="en-US" sz="2800" dirty="0" smtClean="0">
                <a:solidFill>
                  <a:srgbClr val="002060"/>
                </a:solidFill>
                <a:cs typeface="Arial" panose="020B0604020202020204" pitchFamily="34" charset="0"/>
              </a:rPr>
              <a:t>on and operate</a:t>
            </a:r>
          </a:p>
          <a:p>
            <a:pPr marL="457200" indent="-457200"/>
            <a:endParaRPr lang="en-US" sz="1200" dirty="0">
              <a:solidFill>
                <a:srgbClr val="002060"/>
              </a:solidFill>
              <a:cs typeface="Arial" panose="020B0604020202020204" pitchFamily="34" charset="0"/>
            </a:endParaRPr>
          </a:p>
          <a:p>
            <a:pPr marL="457200" indent="-457200"/>
            <a:r>
              <a:rPr lang="en-US" sz="2800" dirty="0">
                <a:solidFill>
                  <a:srgbClr val="002060"/>
                </a:solidFill>
                <a:cs typeface="Arial" panose="020B0604020202020204" pitchFamily="34" charset="0"/>
              </a:rPr>
              <a:t>Family b</a:t>
            </a:r>
            <a:r>
              <a:rPr lang="en-US" sz="2800" dirty="0" smtClean="0">
                <a:solidFill>
                  <a:srgbClr val="002060"/>
                </a:solidFill>
                <a:cs typeface="Arial" panose="020B0604020202020204" pitchFamily="34" charset="0"/>
              </a:rPr>
              <a:t>usiness – you own more than 50% &amp; employ less than 100 people</a:t>
            </a:r>
          </a:p>
          <a:p>
            <a:pPr marL="457200" indent="-457200"/>
            <a:endParaRPr lang="en-US" sz="1200" dirty="0" smtClean="0">
              <a:solidFill>
                <a:srgbClr val="002060"/>
              </a:solidFill>
              <a:cs typeface="Arial" panose="020B0604020202020204" pitchFamily="34" charset="0"/>
            </a:endParaRPr>
          </a:p>
          <a:p>
            <a:pPr marL="457200" indent="-457200"/>
            <a:r>
              <a:rPr lang="en-US" sz="2800" dirty="0">
                <a:solidFill>
                  <a:srgbClr val="002060"/>
                </a:solidFill>
              </a:rPr>
              <a:t>Life insurance values </a:t>
            </a:r>
          </a:p>
          <a:p>
            <a:pPr marL="457200" indent="-457200"/>
            <a:endParaRPr lang="en-US" sz="2800" dirty="0">
              <a:cs typeface="Arial" panose="020B0604020202020204" pitchFamily="34" charset="0"/>
            </a:endParaRPr>
          </a:p>
          <a:p>
            <a:endParaRPr lang="en-US" dirty="0"/>
          </a:p>
        </p:txBody>
      </p:sp>
    </p:spTree>
    <p:extLst>
      <p:ext uri="{BB962C8B-B14F-4D97-AF65-F5344CB8AC3E}">
        <p14:creationId xmlns:p14="http://schemas.microsoft.com/office/powerpoint/2010/main" val="3687591339"/>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lstStyle/>
          <a:p>
            <a:pPr eaLnBrk="1" hangingPunct="1"/>
            <a:r>
              <a:rPr lang="en-US" dirty="0" smtClean="0">
                <a:solidFill>
                  <a:srgbClr val="0070C0"/>
                </a:solidFill>
              </a:rPr>
              <a:t>Special Circumstances</a:t>
            </a:r>
          </a:p>
        </p:txBody>
      </p:sp>
      <p:sp>
        <p:nvSpPr>
          <p:cNvPr id="105474" name="Rectangle 3"/>
          <p:cNvSpPr>
            <a:spLocks noGrp="1" noChangeArrowheads="1"/>
          </p:cNvSpPr>
          <p:nvPr>
            <p:ph idx="1"/>
          </p:nvPr>
        </p:nvSpPr>
        <p:spPr>
          <a:xfrm>
            <a:off x="152400" y="990600"/>
            <a:ext cx="8839200" cy="4525963"/>
          </a:xfrm>
        </p:spPr>
        <p:txBody>
          <a:bodyPr>
            <a:normAutofit/>
          </a:bodyPr>
          <a:lstStyle/>
          <a:p>
            <a:pPr eaLnBrk="1" hangingPunct="1">
              <a:spcBef>
                <a:spcPts val="1800"/>
              </a:spcBef>
            </a:pPr>
            <a:r>
              <a:rPr lang="en-US" sz="4000" dirty="0" smtClean="0">
                <a:solidFill>
                  <a:srgbClr val="002060"/>
                </a:solidFill>
              </a:rPr>
              <a:t>Change in employment/income</a:t>
            </a:r>
          </a:p>
          <a:p>
            <a:pPr eaLnBrk="1" hangingPunct="1">
              <a:spcBef>
                <a:spcPts val="1800"/>
              </a:spcBef>
            </a:pPr>
            <a:r>
              <a:rPr lang="en-US" sz="4000" dirty="0" smtClean="0">
                <a:solidFill>
                  <a:srgbClr val="002060"/>
                </a:solidFill>
              </a:rPr>
              <a:t>Change in parent marital status</a:t>
            </a:r>
          </a:p>
          <a:p>
            <a:pPr eaLnBrk="1" hangingPunct="1">
              <a:spcBef>
                <a:spcPts val="1800"/>
              </a:spcBef>
            </a:pPr>
            <a:r>
              <a:rPr lang="en-US" sz="4000" dirty="0" smtClean="0">
                <a:solidFill>
                  <a:srgbClr val="002060"/>
                </a:solidFill>
              </a:rPr>
              <a:t>Death of a parent</a:t>
            </a:r>
          </a:p>
          <a:p>
            <a:pPr lvl="1">
              <a:spcBef>
                <a:spcPts val="1800"/>
              </a:spcBef>
            </a:pPr>
            <a:r>
              <a:rPr lang="en-US" sz="4000" dirty="0" smtClean="0">
                <a:solidFill>
                  <a:srgbClr val="002060"/>
                </a:solidFill>
              </a:rPr>
              <a:t>Contact college Financial Aid Office directly</a:t>
            </a:r>
          </a:p>
          <a:p>
            <a:pPr lvl="1">
              <a:spcBef>
                <a:spcPts val="1800"/>
              </a:spcBef>
            </a:pPr>
            <a:endParaRPr lang="en-US" sz="4000" dirty="0">
              <a:solidFill>
                <a:srgbClr val="002060"/>
              </a:solidFill>
            </a:endParaRPr>
          </a:p>
          <a:p>
            <a:pPr marL="457200" lvl="1" indent="0">
              <a:spcBef>
                <a:spcPts val="1800"/>
              </a:spcBef>
              <a:buNone/>
            </a:pPr>
            <a:endParaRPr lang="en-US" dirty="0"/>
          </a:p>
          <a:p>
            <a:pPr eaLnBrk="1" hangingPunct="1">
              <a:spcBef>
                <a:spcPts val="1800"/>
              </a:spcBef>
            </a:pPr>
            <a:endParaRPr lang="en-US" dirty="0" smtClean="0"/>
          </a:p>
        </p:txBody>
      </p:sp>
    </p:spTree>
    <p:extLst>
      <p:ext uri="{BB962C8B-B14F-4D97-AF65-F5344CB8AC3E}">
        <p14:creationId xmlns:p14="http://schemas.microsoft.com/office/powerpoint/2010/main" val="4128229025"/>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04704"/>
            <a:ext cx="8475593" cy="646331"/>
          </a:xfrm>
          <a:prstGeom prst="rect">
            <a:avLst/>
          </a:prstGeom>
          <a:noFill/>
        </p:spPr>
        <p:txBody>
          <a:bodyPr wrap="square" rtlCol="0">
            <a:spAutoFit/>
          </a:bodyPr>
          <a:lstStyle/>
          <a:p>
            <a:pPr lvl="0"/>
            <a:r>
              <a:rPr lang="en-US" sz="3600" dirty="0">
                <a:solidFill>
                  <a:srgbClr val="0070C0"/>
                </a:solidFill>
              </a:rPr>
              <a:t>The Financial Aid </a:t>
            </a:r>
            <a:r>
              <a:rPr lang="en-US" sz="3600" dirty="0" smtClean="0">
                <a:solidFill>
                  <a:srgbClr val="0070C0"/>
                </a:solidFill>
              </a:rPr>
              <a:t>Process - Summary</a:t>
            </a:r>
            <a:endParaRPr lang="en-US" sz="3600" dirty="0">
              <a:solidFill>
                <a:srgbClr val="0070C0"/>
              </a:solidFill>
            </a:endParaRPr>
          </a:p>
        </p:txBody>
      </p:sp>
      <p:sp>
        <p:nvSpPr>
          <p:cNvPr id="5" name="Text Box 2"/>
          <p:cNvSpPr txBox="1">
            <a:spLocks noChangeArrowheads="1"/>
          </p:cNvSpPr>
          <p:nvPr/>
        </p:nvSpPr>
        <p:spPr bwMode="auto">
          <a:xfrm>
            <a:off x="865583" y="1682899"/>
            <a:ext cx="1293340" cy="1364906"/>
          </a:xfrm>
          <a:prstGeom prst="rect">
            <a:avLst/>
          </a:prstGeom>
          <a:solidFill>
            <a:srgbClr val="0070C0"/>
          </a:solidFill>
          <a:ln w="12700" cap="flat" cmpd="sng" algn="ctr">
            <a:noFill/>
            <a:prstDash val="solid"/>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noAutofit/>
          </a:bodyPr>
          <a:lstStyle/>
          <a:p>
            <a:pPr defTabSz="685800">
              <a:lnSpc>
                <a:spcPct val="107000"/>
              </a:lnSpc>
              <a:spcAft>
                <a:spcPts val="600"/>
              </a:spcAft>
              <a:defRPr/>
            </a:pPr>
            <a:r>
              <a:rPr lang="en-US" sz="1350" kern="0" dirty="0">
                <a:solidFill>
                  <a:schemeClr val="bg1"/>
                </a:solidFill>
                <a:latin typeface="Arial" panose="020B0604020202020204" pitchFamily="34" charset="0"/>
                <a:ea typeface="Calibri" panose="020F0502020204030204" pitchFamily="34" charset="0"/>
                <a:cs typeface="Times New Roman" panose="02020603050405020304" pitchFamily="18" charset="0"/>
              </a:rPr>
              <a:t>FAFSA is completed and submitted for processing by student and family</a:t>
            </a:r>
            <a:endParaRPr lang="en-US" sz="1350" kern="0" dirty="0">
              <a:solidFill>
                <a:schemeClr val="bg1"/>
              </a:solidFill>
              <a:latin typeface="Calibri" panose="020F0502020204030204"/>
              <a:ea typeface="Calibri" panose="020F0502020204030204" pitchFamily="34" charset="0"/>
              <a:cs typeface="Times New Roman" panose="02020603050405020304" pitchFamily="18" charset="0"/>
            </a:endParaRPr>
          </a:p>
        </p:txBody>
      </p:sp>
      <p:sp>
        <p:nvSpPr>
          <p:cNvPr id="6" name="Text Box 2"/>
          <p:cNvSpPr txBox="1">
            <a:spLocks noChangeArrowheads="1"/>
          </p:cNvSpPr>
          <p:nvPr/>
        </p:nvSpPr>
        <p:spPr bwMode="auto">
          <a:xfrm>
            <a:off x="3566255" y="1682899"/>
            <a:ext cx="1574483" cy="1625381"/>
          </a:xfrm>
          <a:prstGeom prst="rect">
            <a:avLst/>
          </a:prstGeom>
          <a:solidFill>
            <a:srgbClr val="0070C0"/>
          </a:solidFill>
          <a:ln w="12700" cap="flat" cmpd="sng" algn="ctr">
            <a:noFill/>
            <a:prstDash val="solid"/>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spAutoFit/>
          </a:bodyPr>
          <a:lstStyle/>
          <a:p>
            <a:pPr defTabSz="685800">
              <a:lnSpc>
                <a:spcPct val="107000"/>
              </a:lnSpc>
              <a:spcAft>
                <a:spcPts val="600"/>
              </a:spcAft>
              <a:defRPr/>
            </a:pPr>
            <a:r>
              <a:rPr lang="en-US" sz="1350" kern="0" dirty="0">
                <a:solidFill>
                  <a:schemeClr val="bg1"/>
                </a:solidFill>
                <a:latin typeface="Arial" panose="020B0604020202020204" pitchFamily="34" charset="0"/>
                <a:ea typeface="Calibri" panose="020F0502020204030204" pitchFamily="34" charset="0"/>
                <a:cs typeface="Arial" panose="020B0604020202020204" pitchFamily="34" charset="0"/>
              </a:rPr>
              <a:t>Federal Processor determines “EFC” – Expected Family Contribution – and sends info to schools listed on FAFSA</a:t>
            </a:r>
          </a:p>
        </p:txBody>
      </p:sp>
      <p:sp>
        <p:nvSpPr>
          <p:cNvPr id="7" name="Text Box 2"/>
          <p:cNvSpPr txBox="1">
            <a:spLocks noChangeArrowheads="1"/>
          </p:cNvSpPr>
          <p:nvPr/>
        </p:nvSpPr>
        <p:spPr bwMode="auto">
          <a:xfrm>
            <a:off x="6536593" y="1674736"/>
            <a:ext cx="1348522" cy="1551066"/>
          </a:xfrm>
          <a:prstGeom prst="rect">
            <a:avLst/>
          </a:prstGeom>
          <a:solidFill>
            <a:srgbClr val="0070C0"/>
          </a:solidFill>
          <a:ln w="12700" cap="flat" cmpd="sng" algn="ctr">
            <a:noFill/>
            <a:prstDash val="solid"/>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spAutoFit/>
          </a:bodyPr>
          <a:lstStyle/>
          <a:p>
            <a:pPr>
              <a:lnSpc>
                <a:spcPct val="107000"/>
              </a:lnSpc>
              <a:spcAft>
                <a:spcPts val="600"/>
              </a:spcAft>
            </a:pPr>
            <a:r>
              <a:rPr lang="en-US" dirty="0">
                <a:solidFill>
                  <a:schemeClr val="bg1"/>
                </a:solidFill>
                <a:latin typeface="Arial" panose="020B0604020202020204" pitchFamily="34" charset="0"/>
                <a:ea typeface="Calibri" panose="020F0502020204030204" pitchFamily="34" charset="0"/>
                <a:cs typeface="Arial" panose="020B0604020202020204" pitchFamily="34" charset="0"/>
              </a:rPr>
              <a:t>School’s Financial Aid Office receives FAFSA info</a:t>
            </a:r>
          </a:p>
        </p:txBody>
      </p:sp>
      <p:sp>
        <p:nvSpPr>
          <p:cNvPr id="8" name="TextBox 7"/>
          <p:cNvSpPr txBox="1"/>
          <p:nvPr/>
        </p:nvSpPr>
        <p:spPr>
          <a:xfrm>
            <a:off x="6324956" y="3761543"/>
            <a:ext cx="1771792" cy="369332"/>
          </a:xfrm>
          <a:prstGeom prst="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VERIFICATION</a:t>
            </a:r>
          </a:p>
        </p:txBody>
      </p:sp>
      <p:sp>
        <p:nvSpPr>
          <p:cNvPr id="9" name="Text Box 2"/>
          <p:cNvSpPr txBox="1">
            <a:spLocks noChangeArrowheads="1"/>
          </p:cNvSpPr>
          <p:nvPr/>
        </p:nvSpPr>
        <p:spPr bwMode="auto">
          <a:xfrm>
            <a:off x="3173778" y="3488092"/>
            <a:ext cx="2359437" cy="958468"/>
          </a:xfrm>
          <a:prstGeom prst="rect">
            <a:avLst/>
          </a:prstGeom>
          <a:solidFill>
            <a:srgbClr val="0070C0"/>
          </a:solidFill>
          <a:ln w="12700" cap="flat" cmpd="sng" algn="ctr">
            <a:noFill/>
            <a:prstDash val="solid"/>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spAutoFit/>
          </a:bodyPr>
          <a:lstStyle/>
          <a:p>
            <a:pPr defTabSz="685800">
              <a:lnSpc>
                <a:spcPct val="107000"/>
              </a:lnSpc>
              <a:spcAft>
                <a:spcPts val="600"/>
              </a:spcAft>
              <a:defRPr/>
            </a:pPr>
            <a:r>
              <a:rPr lang="en-US" sz="1350" kern="0" dirty="0">
                <a:solidFill>
                  <a:srgbClr val="FFFFFF"/>
                </a:solidFill>
                <a:latin typeface="Arial" panose="020B0604020202020204" pitchFamily="34" charset="0"/>
                <a:ea typeface="Calibri" panose="020F0502020204030204" pitchFamily="34" charset="0"/>
                <a:cs typeface="Arial" panose="020B0604020202020204" pitchFamily="34" charset="0"/>
              </a:rPr>
              <a:t>Financial Aid office reviews, verifies, corrects info &amp; determines financial need based on EFC</a:t>
            </a:r>
            <a:endParaRPr lang="en-US" sz="135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sp>
        <p:nvSpPr>
          <p:cNvPr id="10" name="Text Box 2"/>
          <p:cNvSpPr txBox="1">
            <a:spLocks noChangeArrowheads="1"/>
          </p:cNvSpPr>
          <p:nvPr/>
        </p:nvSpPr>
        <p:spPr bwMode="auto">
          <a:xfrm>
            <a:off x="685800" y="3565381"/>
            <a:ext cx="1856639" cy="958468"/>
          </a:xfrm>
          <a:prstGeom prst="rect">
            <a:avLst/>
          </a:prstGeom>
          <a:solidFill>
            <a:srgbClr val="0070C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spAutoFit/>
          </a:bodyPr>
          <a:lstStyle/>
          <a:p>
            <a:pPr>
              <a:lnSpc>
                <a:spcPct val="107000"/>
              </a:lnSpc>
              <a:spcAft>
                <a:spcPts val="600"/>
              </a:spcAft>
            </a:pPr>
            <a:r>
              <a:rPr lang="en-US" sz="1350" dirty="0">
                <a:solidFill>
                  <a:schemeClr val="bg1"/>
                </a:solidFill>
                <a:latin typeface="Arial" panose="020B0604020202020204" pitchFamily="34" charset="0"/>
                <a:ea typeface="Calibri" panose="020F0502020204030204" pitchFamily="34" charset="0"/>
                <a:cs typeface="Arial" panose="020B0604020202020204" pitchFamily="34" charset="0"/>
              </a:rPr>
              <a:t>FAO creates Financial Aid Award “Package” and prepares Award letter</a:t>
            </a:r>
          </a:p>
        </p:txBody>
      </p:sp>
      <p:sp>
        <p:nvSpPr>
          <p:cNvPr id="11" name="Text Box 2"/>
          <p:cNvSpPr txBox="1">
            <a:spLocks noChangeArrowheads="1"/>
          </p:cNvSpPr>
          <p:nvPr/>
        </p:nvSpPr>
        <p:spPr bwMode="auto">
          <a:xfrm>
            <a:off x="1666603" y="4699325"/>
            <a:ext cx="2383010" cy="1254959"/>
          </a:xfrm>
          <a:prstGeom prst="rect">
            <a:avLst/>
          </a:prstGeom>
          <a:solidFill>
            <a:srgbClr val="0070C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spAutoFit/>
          </a:bodyPr>
          <a:lstStyle/>
          <a:p>
            <a:pPr>
              <a:lnSpc>
                <a:spcPct val="107000"/>
              </a:lnSpc>
              <a:spcAft>
                <a:spcPts val="600"/>
              </a:spcAft>
            </a:pPr>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Student receives Award letter showing Cost of Attendance, Expected Family Contribution, Estimated Financial Need, and the financial aid awards you are being offered.</a:t>
            </a:r>
          </a:p>
        </p:txBody>
      </p:sp>
      <p:sp>
        <p:nvSpPr>
          <p:cNvPr id="12" name="Text Box 2"/>
          <p:cNvSpPr txBox="1">
            <a:spLocks noChangeArrowheads="1"/>
          </p:cNvSpPr>
          <p:nvPr/>
        </p:nvSpPr>
        <p:spPr bwMode="auto">
          <a:xfrm>
            <a:off x="6050521" y="4533835"/>
            <a:ext cx="2320662" cy="1403076"/>
          </a:xfrm>
          <a:prstGeom prst="rect">
            <a:avLst/>
          </a:prstGeom>
          <a:solidFill>
            <a:srgbClr val="0070C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t" anchorCtr="0">
            <a:spAutoFit/>
          </a:bodyPr>
          <a:lstStyle/>
          <a:p>
            <a:pPr>
              <a:lnSpc>
                <a:spcPct val="107000"/>
              </a:lnSpc>
              <a:spcAft>
                <a:spcPts val="600"/>
              </a:spcAft>
            </a:pPr>
            <a:r>
              <a:rPr lang="en-US" sz="1350" dirty="0">
                <a:solidFill>
                  <a:schemeClr val="bg1"/>
                </a:solidFill>
                <a:latin typeface="Arial" panose="020B0604020202020204" pitchFamily="34" charset="0"/>
                <a:ea typeface="Calibri" panose="020F0502020204030204" pitchFamily="34" charset="0"/>
                <a:cs typeface="Arial" panose="020B0604020202020204" pitchFamily="34" charset="0"/>
              </a:rPr>
              <a:t>Student responds to award letter BEFORE DEADLINE; accepts aid offers, rejects aid offers – or accepts lesser amounts if desired (example Student loans)</a:t>
            </a:r>
          </a:p>
        </p:txBody>
      </p:sp>
      <p:sp>
        <p:nvSpPr>
          <p:cNvPr id="13" name="Down Arrow 12"/>
          <p:cNvSpPr/>
          <p:nvPr/>
        </p:nvSpPr>
        <p:spPr>
          <a:xfrm rot="16200000">
            <a:off x="2565832" y="1755145"/>
            <a:ext cx="617200" cy="1383650"/>
          </a:xfrm>
          <a:prstGeom prst="downArrow">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Down Arrow 13"/>
          <p:cNvSpPr/>
          <p:nvPr/>
        </p:nvSpPr>
        <p:spPr>
          <a:xfrm rot="16200000">
            <a:off x="5546722" y="1810298"/>
            <a:ext cx="617200" cy="1362544"/>
          </a:xfrm>
          <a:prstGeom prst="downArrow">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14"/>
          <p:cNvPicPr>
            <a:picLocks noChangeAspect="1"/>
          </p:cNvPicPr>
          <p:nvPr/>
        </p:nvPicPr>
        <p:blipFill>
          <a:blip r:embed="rId3"/>
          <a:stretch>
            <a:fillRect/>
          </a:stretch>
        </p:blipFill>
        <p:spPr>
          <a:xfrm rot="5400000">
            <a:off x="6944415" y="3331143"/>
            <a:ext cx="532875" cy="32235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6" name="Picture 15"/>
          <p:cNvPicPr>
            <a:picLocks noChangeAspect="1"/>
          </p:cNvPicPr>
          <p:nvPr/>
        </p:nvPicPr>
        <p:blipFill>
          <a:blip r:embed="rId4"/>
          <a:stretch>
            <a:fillRect/>
          </a:stretch>
        </p:blipFill>
        <p:spPr>
          <a:xfrm rot="5400000">
            <a:off x="5759884" y="3532090"/>
            <a:ext cx="320068" cy="77340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7" name="Picture 16"/>
          <p:cNvPicPr>
            <a:picLocks noChangeAspect="1"/>
          </p:cNvPicPr>
          <p:nvPr/>
        </p:nvPicPr>
        <p:blipFill>
          <a:blip r:embed="rId4"/>
          <a:stretch>
            <a:fillRect/>
          </a:stretch>
        </p:blipFill>
        <p:spPr>
          <a:xfrm rot="5400000">
            <a:off x="2679986" y="3729127"/>
            <a:ext cx="320068" cy="63084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8" name="Bent-Up Arrow 17"/>
          <p:cNvSpPr/>
          <p:nvPr/>
        </p:nvSpPr>
        <p:spPr>
          <a:xfrm rot="5400000">
            <a:off x="923767" y="4600810"/>
            <a:ext cx="809810" cy="675860"/>
          </a:xfrm>
          <a:prstGeom prst="bentUpArrow">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9" name="Picture 18"/>
          <p:cNvPicPr>
            <a:picLocks noChangeAspect="1"/>
          </p:cNvPicPr>
          <p:nvPr/>
        </p:nvPicPr>
        <p:blipFill>
          <a:blip r:embed="rId5"/>
          <a:stretch>
            <a:fillRect/>
          </a:stretch>
        </p:blipFill>
        <p:spPr>
          <a:xfrm>
            <a:off x="4049613" y="4880916"/>
            <a:ext cx="2096326" cy="708722"/>
          </a:xfrm>
          <a:prstGeom prst="rect">
            <a:avLst/>
          </a:prstGeom>
        </p:spPr>
      </p:pic>
    </p:spTree>
    <p:extLst>
      <p:ext uri="{BB962C8B-B14F-4D97-AF65-F5344CB8AC3E}">
        <p14:creationId xmlns:p14="http://schemas.microsoft.com/office/powerpoint/2010/main" val="1371389253"/>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dirty="0" smtClean="0">
                <a:solidFill>
                  <a:srgbClr val="0070C0"/>
                </a:solidFill>
              </a:rPr>
              <a:t>What is Financial Aid?</a:t>
            </a:r>
          </a:p>
        </p:txBody>
      </p:sp>
      <p:sp>
        <p:nvSpPr>
          <p:cNvPr id="21506" name="Rectangle 3"/>
          <p:cNvSpPr>
            <a:spLocks noGrp="1" noChangeArrowheads="1"/>
          </p:cNvSpPr>
          <p:nvPr>
            <p:ph idx="1"/>
          </p:nvPr>
        </p:nvSpPr>
        <p:spPr>
          <a:xfrm>
            <a:off x="266699" y="1382806"/>
            <a:ext cx="8572501" cy="4038600"/>
          </a:xfrm>
        </p:spPr>
        <p:txBody>
          <a:bodyPr/>
          <a:lstStyle/>
          <a:p>
            <a:pPr marL="0" indent="0" eaLnBrk="1" hangingPunct="1">
              <a:buFontTx/>
              <a:buNone/>
            </a:pPr>
            <a:r>
              <a:rPr lang="en-US" sz="4000" dirty="0" smtClean="0">
                <a:solidFill>
                  <a:srgbClr val="002060"/>
                </a:solidFill>
              </a:rPr>
              <a:t>Funds provided to students and families to </a:t>
            </a:r>
            <a:r>
              <a:rPr lang="en-US" sz="4000" u="sng" dirty="0" smtClean="0">
                <a:solidFill>
                  <a:srgbClr val="002060"/>
                </a:solidFill>
              </a:rPr>
              <a:t>help</a:t>
            </a:r>
            <a:r>
              <a:rPr lang="en-US" sz="4000" dirty="0" smtClean="0">
                <a:solidFill>
                  <a:srgbClr val="002060"/>
                </a:solidFill>
              </a:rPr>
              <a:t> pay for educational expenses</a:t>
            </a:r>
          </a:p>
          <a:p>
            <a:pPr marL="0" indent="0" eaLnBrk="1" hangingPunct="1">
              <a:buFontTx/>
              <a:buNone/>
            </a:pPr>
            <a:r>
              <a:rPr lang="en-US" sz="4000" dirty="0" smtClean="0">
                <a:solidFill>
                  <a:srgbClr val="002060"/>
                </a:solidFill>
              </a:rPr>
              <a:t>(This includes student loans)</a:t>
            </a:r>
          </a:p>
          <a:p>
            <a:pPr marL="0" indent="0" eaLnBrk="1" hangingPunct="1">
              <a:buFontTx/>
              <a:buNone/>
            </a:pPr>
            <a:endParaRPr lang="en-US" sz="4000" dirty="0" smtClean="0"/>
          </a:p>
          <a:p>
            <a:pPr marL="0" indent="0" eaLnBrk="1" hangingPunct="1">
              <a:buFontTx/>
              <a:buNone/>
            </a:pPr>
            <a:endParaRPr lang="en-US" dirty="0" smtClean="0"/>
          </a:p>
          <a:p>
            <a:pPr marL="0" indent="0" eaLnBrk="1" hangingPunct="1">
              <a:buFontTx/>
              <a:buNone/>
            </a:pPr>
            <a:endParaRPr lang="en-US" dirty="0" smtClean="0"/>
          </a:p>
        </p:txBody>
      </p:sp>
    </p:spTree>
    <p:extLst>
      <p:ext uri="{BB962C8B-B14F-4D97-AF65-F5344CB8AC3E}">
        <p14:creationId xmlns:p14="http://schemas.microsoft.com/office/powerpoint/2010/main" val="3863680053"/>
      </p:ext>
    </p:extLst>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How Does the Bill Get Paid?</a:t>
            </a:r>
            <a:endParaRPr lang="en-US" dirty="0">
              <a:solidFill>
                <a:srgbClr val="0070C0"/>
              </a:solidFill>
            </a:endParaRPr>
          </a:p>
        </p:txBody>
      </p:sp>
      <p:sp>
        <p:nvSpPr>
          <p:cNvPr id="4" name="TextBox 3"/>
          <p:cNvSpPr txBox="1"/>
          <p:nvPr/>
        </p:nvSpPr>
        <p:spPr>
          <a:xfrm>
            <a:off x="152400" y="1066800"/>
            <a:ext cx="8991600" cy="3600986"/>
          </a:xfrm>
          <a:prstGeom prst="rect">
            <a:avLst/>
          </a:prstGeom>
          <a:noFill/>
          <a:ln>
            <a:noFill/>
          </a:ln>
        </p:spPr>
        <p:txBody>
          <a:bodyPr wrap="square" rtlCol="0">
            <a:spAutoFit/>
          </a:bodyPr>
          <a:lstStyle/>
          <a:p>
            <a:pPr marL="571500" indent="-571500">
              <a:buFont typeface="Arial" panose="020B0604020202020204" pitchFamily="34" charset="0"/>
              <a:buChar char="•"/>
            </a:pP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Funds go to student’s school account – not to </a:t>
            </a:r>
            <a:r>
              <a:rPr lang="en-US" sz="24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student</a:t>
            </a:r>
          </a:p>
          <a:p>
            <a:pPr marL="571500" indent="-571500">
              <a:buFont typeface="Arial" panose="020B0604020202020204" pitchFamily="34" charset="0"/>
              <a:buChar char="•"/>
            </a:pP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School </a:t>
            </a:r>
            <a:r>
              <a:rPr lang="en-US" sz="24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charges are paid first</a:t>
            </a:r>
            <a:endPar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Federal aid is disbursed equally by </a:t>
            </a:r>
            <a:r>
              <a:rPr lang="en-US" sz="24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semester/trimester </a:t>
            </a: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(also most scholarships)</a:t>
            </a:r>
          </a:p>
          <a:p>
            <a:pPr marL="571500" indent="-571500">
              <a:buFont typeface="Arial" panose="020B0604020202020204" pitchFamily="34" charset="0"/>
              <a:buChar char="•"/>
            </a:pPr>
            <a:r>
              <a:rPr lang="en-US" sz="24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Refund </a:t>
            </a: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check/ACH/debit card issued if credit balance</a:t>
            </a:r>
          </a:p>
          <a:p>
            <a:pPr marL="571500" indent="-571500">
              <a:buFont typeface="Arial" panose="020B0604020202020204" pitchFamily="34" charset="0"/>
              <a:buChar char="•"/>
            </a:pP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You pay if balance due</a:t>
            </a:r>
          </a:p>
          <a:p>
            <a:pPr marL="571500" indent="-571500">
              <a:buFont typeface="Arial" panose="020B0604020202020204" pitchFamily="34" charset="0"/>
              <a:buChar char="•"/>
            </a:pP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Make a </a:t>
            </a:r>
            <a:r>
              <a:rPr lang="en-US" sz="24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budget/make </a:t>
            </a:r>
            <a:r>
              <a:rPr lang="en-US" sz="24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it </a:t>
            </a:r>
            <a:r>
              <a:rPr lang="en-US" sz="28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last </a:t>
            </a:r>
            <a:endParaRPr lang="en-US" sz="28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28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2800" dirty="0" smtClean="0">
                <a:ln>
                  <a:solidFill>
                    <a:srgbClr val="E7E6E6">
                      <a:lumMod val="50000"/>
                      <a:alpha val="32000"/>
                    </a:srgbClr>
                  </a:solidFill>
                </a:ln>
                <a:solidFill>
                  <a:srgbClr val="002060"/>
                </a:solidFill>
                <a:latin typeface="Arial" panose="020B0604020202020204" pitchFamily="34" charset="0"/>
                <a:cs typeface="Arial" panose="020B0604020202020204" pitchFamily="34" charset="0"/>
              </a:rPr>
              <a:t>What is FERPA?</a:t>
            </a:r>
            <a:endParaRPr lang="en-US" sz="2800" dirty="0">
              <a:ln>
                <a:solidFill>
                  <a:srgbClr val="E7E6E6">
                    <a:lumMod val="50000"/>
                    <a:alpha val="32000"/>
                  </a:srgbClr>
                </a:solidFill>
              </a:ln>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0332591"/>
      </p:ext>
    </p:extLst>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Other Resources</a:t>
            </a:r>
            <a:endParaRPr lang="en-US" dirty="0">
              <a:solidFill>
                <a:srgbClr val="0070C0"/>
              </a:solidFill>
            </a:endParaRPr>
          </a:p>
        </p:txBody>
      </p:sp>
      <p:sp>
        <p:nvSpPr>
          <p:cNvPr id="3" name="Content Placeholder 2"/>
          <p:cNvSpPr>
            <a:spLocks noGrp="1"/>
          </p:cNvSpPr>
          <p:nvPr>
            <p:ph idx="1"/>
          </p:nvPr>
        </p:nvSpPr>
        <p:spPr>
          <a:xfrm>
            <a:off x="152400" y="914400"/>
            <a:ext cx="8839200" cy="4525963"/>
          </a:xfrm>
        </p:spPr>
        <p:txBody>
          <a:bodyPr>
            <a:normAutofit fontScale="92500" lnSpcReduction="10000"/>
          </a:bodyPr>
          <a:lstStyle/>
          <a:p>
            <a:r>
              <a:rPr lang="en-US" dirty="0" smtClean="0">
                <a:solidFill>
                  <a:srgbClr val="002060"/>
                </a:solidFill>
              </a:rPr>
              <a:t>$5000 ETV for Foster Youth </a:t>
            </a:r>
            <a:r>
              <a:rPr lang="en-US" dirty="0" smtClean="0">
                <a:solidFill>
                  <a:srgbClr val="002060"/>
                </a:solidFill>
                <a:hlinkClick r:id="rId3"/>
              </a:rPr>
              <a:t>www.reachhighermontana.org</a:t>
            </a:r>
            <a:r>
              <a:rPr lang="en-US" dirty="0" smtClean="0">
                <a:solidFill>
                  <a:srgbClr val="002060"/>
                </a:solidFill>
              </a:rPr>
              <a:t> </a:t>
            </a:r>
          </a:p>
          <a:p>
            <a:r>
              <a:rPr lang="en-US" dirty="0" smtClean="0">
                <a:solidFill>
                  <a:srgbClr val="002060"/>
                </a:solidFill>
              </a:rPr>
              <a:t>Reach Higher Montana Scholarships</a:t>
            </a:r>
          </a:p>
          <a:p>
            <a:pPr lvl="1"/>
            <a:r>
              <a:rPr lang="en-US" dirty="0" err="1" smtClean="0">
                <a:solidFill>
                  <a:srgbClr val="002060"/>
                </a:solidFill>
              </a:rPr>
              <a:t>Scholly</a:t>
            </a:r>
            <a:endParaRPr lang="en-US" dirty="0" smtClean="0">
              <a:solidFill>
                <a:srgbClr val="002060"/>
              </a:solidFill>
            </a:endParaRPr>
          </a:p>
          <a:p>
            <a:r>
              <a:rPr lang="en-US" dirty="0" smtClean="0">
                <a:solidFill>
                  <a:srgbClr val="002060"/>
                </a:solidFill>
                <a:hlinkClick r:id="rId4"/>
              </a:rPr>
              <a:t>www.mus.edu</a:t>
            </a:r>
            <a:r>
              <a:rPr lang="en-US" dirty="0" smtClean="0">
                <a:solidFill>
                  <a:srgbClr val="002060"/>
                </a:solidFill>
              </a:rPr>
              <a:t> </a:t>
            </a:r>
            <a:r>
              <a:rPr lang="en-US" dirty="0">
                <a:solidFill>
                  <a:srgbClr val="002060"/>
                </a:solidFill>
              </a:rPr>
              <a:t>– Montana based </a:t>
            </a:r>
            <a:r>
              <a:rPr lang="en-US" dirty="0" smtClean="0">
                <a:solidFill>
                  <a:srgbClr val="002060"/>
                </a:solidFill>
              </a:rPr>
              <a:t>scholarships</a:t>
            </a:r>
          </a:p>
          <a:p>
            <a:r>
              <a:rPr lang="en-US" dirty="0" smtClean="0">
                <a:solidFill>
                  <a:srgbClr val="002060"/>
                </a:solidFill>
              </a:rPr>
              <a:t>Tribal – MUS American Indian Tuition Waiver</a:t>
            </a:r>
          </a:p>
          <a:p>
            <a:r>
              <a:rPr lang="en-US" dirty="0" err="1" smtClean="0">
                <a:solidFill>
                  <a:srgbClr val="002060"/>
                </a:solidFill>
              </a:rPr>
              <a:t>Voc</a:t>
            </a:r>
            <a:r>
              <a:rPr lang="en-US" dirty="0" smtClean="0">
                <a:solidFill>
                  <a:srgbClr val="002060"/>
                </a:solidFill>
              </a:rPr>
              <a:t>-Rehab</a:t>
            </a:r>
          </a:p>
          <a:p>
            <a:r>
              <a:rPr lang="en-US" dirty="0" smtClean="0">
                <a:solidFill>
                  <a:srgbClr val="002060"/>
                </a:solidFill>
              </a:rPr>
              <a:t>ROTC/Military</a:t>
            </a:r>
          </a:p>
          <a:p>
            <a:r>
              <a:rPr lang="en-US" dirty="0" smtClean="0">
                <a:solidFill>
                  <a:srgbClr val="002060"/>
                </a:solidFill>
              </a:rPr>
              <a:t>Tax Credits/deductions</a:t>
            </a:r>
          </a:p>
          <a:p>
            <a:endParaRPr lang="en-US" dirty="0" smtClean="0"/>
          </a:p>
        </p:txBody>
      </p:sp>
    </p:spTree>
    <p:extLst>
      <p:ext uri="{BB962C8B-B14F-4D97-AF65-F5344CB8AC3E}">
        <p14:creationId xmlns:p14="http://schemas.microsoft.com/office/powerpoint/2010/main" val="203618898"/>
      </p:ext>
    </p:extLst>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Autofit/>
          </a:bodyPr>
          <a:lstStyle/>
          <a:p>
            <a:pPr algn="ctr"/>
            <a:r>
              <a:rPr lang="en-US" sz="4400" dirty="0" smtClean="0">
                <a:solidFill>
                  <a:srgbClr val="0070C0"/>
                </a:solidFill>
              </a:rPr>
              <a:t>Questions?</a:t>
            </a:r>
            <a:endParaRPr lang="en-US" sz="4400" dirty="0">
              <a:solidFill>
                <a:srgbClr val="0070C0"/>
              </a:solidFill>
            </a:endParaRPr>
          </a:p>
        </p:txBody>
      </p:sp>
      <p:sp>
        <p:nvSpPr>
          <p:cNvPr id="3" name="Content Placeholder 2"/>
          <p:cNvSpPr>
            <a:spLocks noGrp="1"/>
          </p:cNvSpPr>
          <p:nvPr>
            <p:ph idx="1"/>
          </p:nvPr>
        </p:nvSpPr>
        <p:spPr>
          <a:xfrm>
            <a:off x="152400" y="838200"/>
            <a:ext cx="8839200" cy="4797212"/>
          </a:xfrm>
        </p:spPr>
        <p:txBody>
          <a:bodyPr>
            <a:normAutofit fontScale="25000" lnSpcReduction="20000"/>
          </a:bodyPr>
          <a:lstStyle/>
          <a:p>
            <a:pPr marL="0" indent="0">
              <a:buNone/>
            </a:pPr>
            <a:endParaRPr lang="en-US" dirty="0" smtClean="0"/>
          </a:p>
          <a:p>
            <a:pPr marL="0" lvl="0" indent="-69850" algn="ctr">
              <a:lnSpc>
                <a:spcPct val="115000"/>
              </a:lnSpc>
              <a:spcBef>
                <a:spcPts val="800"/>
              </a:spcBef>
              <a:buClr>
                <a:srgbClr val="000000"/>
              </a:buClr>
              <a:buSzPct val="34375"/>
              <a:buNone/>
            </a:pPr>
            <a:endParaRPr lang="en-US" sz="4400" b="1" i="1" dirty="0" smtClean="0">
              <a:solidFill>
                <a:schemeClr val="tx1">
                  <a:lumMod val="50000"/>
                </a:schemeClr>
              </a:solidFill>
            </a:endParaRPr>
          </a:p>
          <a:p>
            <a:pPr marL="0" lvl="0" indent="-69850" algn="ctr">
              <a:lnSpc>
                <a:spcPct val="115000"/>
              </a:lnSpc>
              <a:spcBef>
                <a:spcPts val="800"/>
              </a:spcBef>
              <a:buClr>
                <a:srgbClr val="000000"/>
              </a:buClr>
              <a:buSzPct val="34375"/>
              <a:buNone/>
            </a:pPr>
            <a:r>
              <a:rPr lang="en-US" sz="12800" b="1" i="1" dirty="0" smtClean="0">
                <a:solidFill>
                  <a:schemeClr val="tx1">
                    <a:lumMod val="50000"/>
                  </a:schemeClr>
                </a:solidFill>
              </a:rPr>
              <a:t>Please complete our survey at rhmsurvey.org</a:t>
            </a:r>
          </a:p>
          <a:p>
            <a:pPr marL="0" lvl="0" indent="-69850" algn="ctr">
              <a:lnSpc>
                <a:spcPct val="115000"/>
              </a:lnSpc>
              <a:spcBef>
                <a:spcPts val="800"/>
              </a:spcBef>
              <a:buClr>
                <a:srgbClr val="000000"/>
              </a:buClr>
              <a:buSzPct val="34375"/>
              <a:buNone/>
            </a:pPr>
            <a:r>
              <a:rPr lang="en-US" sz="12800" b="1" i="1" dirty="0" smtClean="0">
                <a:solidFill>
                  <a:schemeClr val="tx1">
                    <a:lumMod val="50000"/>
                  </a:schemeClr>
                </a:solidFill>
              </a:rPr>
              <a:t>For a chance to win a $25 gift card</a:t>
            </a:r>
            <a:endParaRPr lang="en-US" sz="12800" b="1" i="1" dirty="0" smtClean="0">
              <a:solidFill>
                <a:srgbClr val="0070C0"/>
              </a:solidFill>
            </a:endParaRPr>
          </a:p>
          <a:p>
            <a:pPr marL="0" lvl="0" indent="0" algn="ctr">
              <a:spcBef>
                <a:spcPts val="0"/>
              </a:spcBef>
              <a:buClr>
                <a:schemeClr val="dk1"/>
              </a:buClr>
              <a:buSzPct val="25000"/>
              <a:buNone/>
            </a:pPr>
            <a:endParaRPr lang="en-US" sz="12800" b="1" i="1" dirty="0" smtClean="0">
              <a:solidFill>
                <a:srgbClr val="0070C0"/>
              </a:solidFill>
            </a:endParaRPr>
          </a:p>
          <a:p>
            <a:pPr marL="0" lvl="0" indent="0" algn="ctr">
              <a:spcBef>
                <a:spcPts val="0"/>
              </a:spcBef>
              <a:buClr>
                <a:schemeClr val="dk1"/>
              </a:buClr>
              <a:buSzPct val="25000"/>
              <a:buNone/>
            </a:pPr>
            <a:r>
              <a:rPr lang="en-US" sz="12800" b="1" i="1" dirty="0" smtClean="0">
                <a:solidFill>
                  <a:srgbClr val="0070C0"/>
                </a:solidFill>
              </a:rPr>
              <a:t>Thank </a:t>
            </a:r>
            <a:r>
              <a:rPr lang="en-US" sz="12800" b="1" i="1" dirty="0">
                <a:solidFill>
                  <a:srgbClr val="0070C0"/>
                </a:solidFill>
              </a:rPr>
              <a:t>you for attending</a:t>
            </a:r>
            <a:r>
              <a:rPr lang="en-US" sz="12800" b="1" i="1" dirty="0" smtClean="0">
                <a:solidFill>
                  <a:srgbClr val="0070C0"/>
                </a:solidFill>
              </a:rPr>
              <a:t>!</a:t>
            </a:r>
          </a:p>
          <a:p>
            <a:pPr marL="0" lvl="0" indent="0" algn="ctr">
              <a:spcBef>
                <a:spcPts val="0"/>
              </a:spcBef>
              <a:buClr>
                <a:schemeClr val="dk1"/>
              </a:buClr>
              <a:buSzPct val="25000"/>
              <a:buNone/>
            </a:pPr>
            <a:endParaRPr lang="en-US" sz="11200" b="1" i="1" dirty="0" smtClean="0">
              <a:solidFill>
                <a:srgbClr val="0070C0"/>
              </a:solidFill>
            </a:endParaRPr>
          </a:p>
          <a:p>
            <a:pPr marL="0" lvl="0" indent="0" algn="ctr">
              <a:spcBef>
                <a:spcPts val="0"/>
              </a:spcBef>
              <a:buClr>
                <a:schemeClr val="dk1"/>
              </a:buClr>
              <a:buSzPct val="25000"/>
              <a:buNone/>
            </a:pPr>
            <a:endParaRPr lang="en-US" sz="11200" b="1" i="1" dirty="0" smtClean="0">
              <a:solidFill>
                <a:srgbClr val="0070C0"/>
              </a:solidFill>
            </a:endParaRPr>
          </a:p>
          <a:p>
            <a:pPr marL="0" indent="0">
              <a:buNone/>
            </a:pPr>
            <a:endParaRPr lang="en-US" sz="6400" dirty="0" smtClean="0">
              <a:solidFill>
                <a:srgbClr val="002060"/>
              </a:solidFill>
            </a:endParaRPr>
          </a:p>
          <a:p>
            <a:pPr marL="0" indent="0">
              <a:buNone/>
            </a:pPr>
            <a:r>
              <a:rPr lang="en-US" sz="9600" dirty="0" smtClean="0">
                <a:solidFill>
                  <a:srgbClr val="002060"/>
                </a:solidFill>
              </a:rPr>
              <a:t>Jennifer Almli, Regional Director</a:t>
            </a:r>
          </a:p>
          <a:p>
            <a:pPr marL="0" indent="0">
              <a:buNone/>
            </a:pPr>
            <a:r>
              <a:rPr lang="en-US" sz="9600" dirty="0" smtClean="0">
                <a:solidFill>
                  <a:srgbClr val="002060"/>
                </a:solidFill>
              </a:rPr>
              <a:t>Reach Higher Montana</a:t>
            </a:r>
          </a:p>
          <a:p>
            <a:pPr marL="0" indent="0">
              <a:buNone/>
            </a:pPr>
            <a:r>
              <a:rPr lang="en-US" sz="9600" dirty="0" smtClean="0">
                <a:hlinkClick r:id="rId3"/>
              </a:rPr>
              <a:t>jalmli@reachhighermontana.org</a:t>
            </a:r>
            <a:endParaRPr lang="en-US" sz="9600" dirty="0" smtClean="0"/>
          </a:p>
          <a:p>
            <a:pPr marL="0" indent="0">
              <a:buNone/>
            </a:pPr>
            <a:endParaRPr lang="en-US" sz="7200" dirty="0"/>
          </a:p>
          <a:p>
            <a:pPr marL="0" indent="0">
              <a:buNone/>
            </a:pPr>
            <a:r>
              <a:rPr lang="en-US" sz="7200" dirty="0" smtClean="0"/>
              <a:t>	</a:t>
            </a:r>
            <a:endParaRPr lang="en-US" sz="7200" dirty="0" smtClean="0">
              <a:solidFill>
                <a:srgbClr val="002060"/>
              </a:solidFill>
            </a:endParaRPr>
          </a:p>
          <a:p>
            <a:endParaRPr lang="en-US" sz="6400" i="1" dirty="0">
              <a:solidFill>
                <a:srgbClr val="002060"/>
              </a:solidFill>
            </a:endParaRPr>
          </a:p>
          <a:p>
            <a:pPr marL="0" indent="0">
              <a:buNone/>
            </a:pPr>
            <a:endParaRPr lang="en-US" sz="6400" dirty="0">
              <a:solidFill>
                <a:srgbClr val="002060"/>
              </a:solidFill>
            </a:endParaRPr>
          </a:p>
          <a:p>
            <a:endParaRPr lang="en-US" sz="6400" dirty="0">
              <a:solidFill>
                <a:srgbClr val="002060"/>
              </a:solidFill>
            </a:endParaRPr>
          </a:p>
          <a:p>
            <a:pPr marL="0" indent="0">
              <a:buNone/>
            </a:pPr>
            <a:endParaRPr lang="en-US" sz="6400" dirty="0"/>
          </a:p>
          <a:p>
            <a:pPr marL="0" indent="0">
              <a:buNone/>
            </a:pPr>
            <a:endParaRPr lang="en-US" sz="6400" dirty="0" smtClean="0"/>
          </a:p>
        </p:txBody>
      </p:sp>
    </p:spTree>
    <p:extLst>
      <p:ext uri="{BB962C8B-B14F-4D97-AF65-F5344CB8AC3E}">
        <p14:creationId xmlns:p14="http://schemas.microsoft.com/office/powerpoint/2010/main" val="2234450091"/>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normAutofit/>
          </a:bodyPr>
          <a:lstStyle/>
          <a:p>
            <a:pPr eaLnBrk="1" hangingPunct="1"/>
            <a:r>
              <a:rPr lang="en-US" dirty="0" smtClean="0">
                <a:solidFill>
                  <a:srgbClr val="0070C0"/>
                </a:solidFill>
              </a:rPr>
              <a:t>Free Application for Federal Student Aid (FAFSA)</a:t>
            </a:r>
          </a:p>
        </p:txBody>
      </p:sp>
      <p:sp>
        <p:nvSpPr>
          <p:cNvPr id="56322" name="Rectangle 3"/>
          <p:cNvSpPr>
            <a:spLocks noGrp="1" noChangeArrowheads="1"/>
          </p:cNvSpPr>
          <p:nvPr>
            <p:ph idx="1"/>
          </p:nvPr>
        </p:nvSpPr>
        <p:spPr>
          <a:xfrm>
            <a:off x="152400" y="1295401"/>
            <a:ext cx="8839200" cy="4191000"/>
          </a:xfrm>
        </p:spPr>
        <p:txBody>
          <a:bodyPr>
            <a:normAutofit/>
          </a:bodyPr>
          <a:lstStyle/>
          <a:p>
            <a:pPr eaLnBrk="1" hangingPunct="1">
              <a:lnSpc>
                <a:spcPct val="85000"/>
              </a:lnSpc>
            </a:pPr>
            <a:endParaRPr lang="en-US" dirty="0" smtClean="0"/>
          </a:p>
          <a:p>
            <a:pPr eaLnBrk="1" hangingPunct="1">
              <a:lnSpc>
                <a:spcPct val="85000"/>
              </a:lnSpc>
            </a:pPr>
            <a:r>
              <a:rPr lang="en-US" dirty="0" smtClean="0">
                <a:solidFill>
                  <a:srgbClr val="002060"/>
                </a:solidFill>
              </a:rPr>
              <a:t>FAFSA process begins October 1</a:t>
            </a:r>
            <a:r>
              <a:rPr lang="en-US" baseline="30000" dirty="0" smtClean="0">
                <a:solidFill>
                  <a:srgbClr val="002060"/>
                </a:solidFill>
              </a:rPr>
              <a:t>st</a:t>
            </a:r>
            <a:r>
              <a:rPr lang="en-US" dirty="0" smtClean="0">
                <a:solidFill>
                  <a:srgbClr val="002060"/>
                </a:solidFill>
              </a:rPr>
              <a:t> of senior year</a:t>
            </a:r>
          </a:p>
          <a:p>
            <a:pPr lvl="1">
              <a:lnSpc>
                <a:spcPct val="85000"/>
              </a:lnSpc>
            </a:pPr>
            <a:r>
              <a:rPr lang="en-US" dirty="0" smtClean="0">
                <a:solidFill>
                  <a:srgbClr val="002060"/>
                </a:solidFill>
              </a:rPr>
              <a:t>Must apply </a:t>
            </a:r>
            <a:r>
              <a:rPr lang="en-US" i="1" dirty="0" smtClean="0">
                <a:solidFill>
                  <a:srgbClr val="002060"/>
                </a:solidFill>
              </a:rPr>
              <a:t>every</a:t>
            </a:r>
            <a:r>
              <a:rPr lang="en-US" dirty="0" smtClean="0">
                <a:solidFill>
                  <a:srgbClr val="002060"/>
                </a:solidFill>
              </a:rPr>
              <a:t> year</a:t>
            </a:r>
          </a:p>
          <a:p>
            <a:pPr eaLnBrk="1" hangingPunct="1">
              <a:lnSpc>
                <a:spcPct val="85000"/>
              </a:lnSpc>
              <a:spcBef>
                <a:spcPct val="100000"/>
              </a:spcBef>
            </a:pPr>
            <a:r>
              <a:rPr lang="en-US" dirty="0" smtClean="0">
                <a:solidFill>
                  <a:srgbClr val="002060"/>
                </a:solidFill>
              </a:rPr>
              <a:t>File @ </a:t>
            </a:r>
            <a:r>
              <a:rPr lang="en-US" dirty="0" smtClean="0">
                <a:solidFill>
                  <a:srgbClr val="002060"/>
                </a:solidFill>
                <a:hlinkClick r:id="rId3"/>
              </a:rPr>
              <a:t>www.fafsa.gov</a:t>
            </a:r>
            <a:r>
              <a:rPr lang="en-US" dirty="0" smtClean="0">
                <a:solidFill>
                  <a:srgbClr val="002060"/>
                </a:solidFill>
              </a:rPr>
              <a:t> – </a:t>
            </a:r>
          </a:p>
          <a:p>
            <a:pPr lvl="1">
              <a:lnSpc>
                <a:spcPct val="85000"/>
              </a:lnSpc>
              <a:spcBef>
                <a:spcPct val="100000"/>
              </a:spcBef>
            </a:pPr>
            <a:r>
              <a:rPr lang="en-US" dirty="0" smtClean="0">
                <a:solidFill>
                  <a:srgbClr val="002060"/>
                </a:solidFill>
              </a:rPr>
              <a:t>or download </a:t>
            </a:r>
            <a:r>
              <a:rPr lang="en-US" dirty="0" err="1" smtClean="0">
                <a:solidFill>
                  <a:srgbClr val="002060"/>
                </a:solidFill>
              </a:rPr>
              <a:t>myStudentAid</a:t>
            </a:r>
            <a:r>
              <a:rPr lang="en-US" dirty="0" smtClean="0">
                <a:solidFill>
                  <a:srgbClr val="002060"/>
                </a:solidFill>
              </a:rPr>
              <a:t>” app </a:t>
            </a:r>
          </a:p>
          <a:p>
            <a:pPr eaLnBrk="1" hangingPunct="1">
              <a:lnSpc>
                <a:spcPct val="85000"/>
              </a:lnSpc>
              <a:spcBef>
                <a:spcPct val="100000"/>
              </a:spcBef>
            </a:pPr>
            <a:endParaRPr lang="en-US" dirty="0" smtClean="0"/>
          </a:p>
          <a:p>
            <a:pPr marL="0" indent="0" eaLnBrk="1" hangingPunct="1">
              <a:lnSpc>
                <a:spcPct val="85000"/>
              </a:lnSpc>
              <a:spcBef>
                <a:spcPct val="100000"/>
              </a:spcBef>
              <a:buNone/>
            </a:pPr>
            <a:endParaRPr lang="en-US" dirty="0" smtClean="0"/>
          </a:p>
        </p:txBody>
      </p:sp>
      <p:pic>
        <p:nvPicPr>
          <p:cNvPr id="4" name="Picture 2" descr="https://stepuputah.com/site/uploads/2018/08/mobileFAFSA-150x15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25146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652428"/>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dirty="0" smtClean="0">
                <a:solidFill>
                  <a:srgbClr val="0070C0"/>
                </a:solidFill>
              </a:rPr>
              <a:t>FAFSA</a:t>
            </a:r>
          </a:p>
        </p:txBody>
      </p:sp>
      <p:sp>
        <p:nvSpPr>
          <p:cNvPr id="24579" name="Rectangle 3"/>
          <p:cNvSpPr>
            <a:spLocks noGrp="1" noChangeArrowheads="1"/>
          </p:cNvSpPr>
          <p:nvPr>
            <p:ph idx="1"/>
          </p:nvPr>
        </p:nvSpPr>
        <p:spPr>
          <a:xfrm>
            <a:off x="152400" y="685800"/>
            <a:ext cx="8686800" cy="4754563"/>
          </a:xfrm>
        </p:spPr>
        <p:txBody>
          <a:bodyPr>
            <a:noAutofit/>
          </a:bodyPr>
          <a:lstStyle/>
          <a:p>
            <a:pPr marL="0" indent="0">
              <a:spcBef>
                <a:spcPct val="100000"/>
              </a:spcBef>
              <a:buNone/>
            </a:pPr>
            <a:endParaRPr lang="en-US" sz="2400" b="1" baseline="30000" dirty="0" smtClean="0"/>
          </a:p>
          <a:p>
            <a:pPr>
              <a:spcBef>
                <a:spcPct val="100000"/>
              </a:spcBef>
            </a:pPr>
            <a:r>
              <a:rPr lang="en-US" sz="2800" b="1" u="sng" dirty="0" smtClean="0">
                <a:solidFill>
                  <a:srgbClr val="002060"/>
                </a:solidFill>
              </a:rPr>
              <a:t>File </a:t>
            </a:r>
            <a:r>
              <a:rPr lang="en-US" sz="2800" b="1" u="sng" dirty="0">
                <a:solidFill>
                  <a:srgbClr val="002060"/>
                </a:solidFill>
              </a:rPr>
              <a:t>on or soon after October 1</a:t>
            </a:r>
            <a:r>
              <a:rPr lang="en-US" sz="2800" b="1" u="sng" baseline="30000" dirty="0">
                <a:solidFill>
                  <a:srgbClr val="002060"/>
                </a:solidFill>
              </a:rPr>
              <a:t>st</a:t>
            </a:r>
            <a:r>
              <a:rPr lang="en-US" sz="2800" b="1" u="sng" dirty="0">
                <a:solidFill>
                  <a:srgbClr val="002060"/>
                </a:solidFill>
              </a:rPr>
              <a:t> for best possible </a:t>
            </a:r>
            <a:r>
              <a:rPr lang="en-US" sz="2800" b="1" u="sng" dirty="0" smtClean="0">
                <a:solidFill>
                  <a:srgbClr val="002060"/>
                </a:solidFill>
              </a:rPr>
              <a:t>awards</a:t>
            </a:r>
            <a:r>
              <a:rPr lang="en-US" sz="2800" b="1" dirty="0" smtClean="0">
                <a:solidFill>
                  <a:srgbClr val="002060"/>
                </a:solidFill>
              </a:rPr>
              <a:t> = potentially more $$$$ for college</a:t>
            </a:r>
          </a:p>
          <a:p>
            <a:pPr>
              <a:spcBef>
                <a:spcPct val="100000"/>
              </a:spcBef>
            </a:pPr>
            <a:r>
              <a:rPr lang="en-US" sz="2400" b="1" dirty="0">
                <a:solidFill>
                  <a:srgbClr val="002060"/>
                </a:solidFill>
              </a:rPr>
              <a:t>Montana’s priority date:  December </a:t>
            </a:r>
            <a:r>
              <a:rPr lang="en-US" sz="2400" b="1" dirty="0" smtClean="0">
                <a:solidFill>
                  <a:srgbClr val="002060"/>
                </a:solidFill>
              </a:rPr>
              <a:t>1</a:t>
            </a:r>
            <a:r>
              <a:rPr lang="en-US" sz="2400" b="1" baseline="30000" dirty="0" smtClean="0">
                <a:solidFill>
                  <a:srgbClr val="002060"/>
                </a:solidFill>
              </a:rPr>
              <a:t>st</a:t>
            </a:r>
            <a:endParaRPr lang="en-US" sz="2400" b="1" dirty="0" smtClean="0">
              <a:solidFill>
                <a:srgbClr val="002060"/>
              </a:solidFill>
            </a:endParaRPr>
          </a:p>
          <a:p>
            <a:pPr lvl="1">
              <a:spcBef>
                <a:spcPct val="100000"/>
              </a:spcBef>
            </a:pPr>
            <a:r>
              <a:rPr lang="en-US" sz="2400" dirty="0" smtClean="0">
                <a:solidFill>
                  <a:srgbClr val="002060"/>
                </a:solidFill>
              </a:rPr>
              <a:t>especially </a:t>
            </a:r>
            <a:r>
              <a:rPr lang="en-US" sz="2400" dirty="0">
                <a:solidFill>
                  <a:srgbClr val="002060"/>
                </a:solidFill>
              </a:rPr>
              <a:t>important for families with high financial </a:t>
            </a:r>
            <a:r>
              <a:rPr lang="en-US" sz="2400" dirty="0" smtClean="0">
                <a:solidFill>
                  <a:srgbClr val="002060"/>
                </a:solidFill>
              </a:rPr>
              <a:t>need</a:t>
            </a:r>
            <a:endParaRPr lang="en-US" sz="2400" b="1" dirty="0">
              <a:solidFill>
                <a:srgbClr val="002060"/>
              </a:solidFill>
            </a:endParaRPr>
          </a:p>
          <a:p>
            <a:pPr>
              <a:spcBef>
                <a:spcPct val="100000"/>
              </a:spcBef>
            </a:pPr>
            <a:r>
              <a:rPr lang="en-US" sz="2400" b="1" i="1" dirty="0" smtClean="0">
                <a:solidFill>
                  <a:srgbClr val="002060"/>
                </a:solidFill>
              </a:rPr>
              <a:t>Bottom line:  </a:t>
            </a:r>
            <a:r>
              <a:rPr lang="en-US" sz="2400" i="1" dirty="0" smtClean="0">
                <a:solidFill>
                  <a:srgbClr val="002060"/>
                </a:solidFill>
              </a:rPr>
              <a:t>Even if you miss a “priority” date, you must submit your FAFSA to qualify for other aid (Pell, Federal Loans, etc.)</a:t>
            </a:r>
          </a:p>
          <a:p>
            <a:pPr>
              <a:spcBef>
                <a:spcPct val="100000"/>
              </a:spcBef>
            </a:pPr>
            <a:endParaRPr lang="en-US" sz="1800" dirty="0" smtClean="0"/>
          </a:p>
        </p:txBody>
      </p:sp>
    </p:spTree>
    <p:extLst>
      <p:ext uri="{BB962C8B-B14F-4D97-AF65-F5344CB8AC3E}">
        <p14:creationId xmlns:p14="http://schemas.microsoft.com/office/powerpoint/2010/main" val="2821828827"/>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228600" y="0"/>
            <a:ext cx="8610600" cy="1143000"/>
          </a:xfrm>
        </p:spPr>
        <p:txBody>
          <a:bodyPr>
            <a:normAutofit/>
          </a:bodyPr>
          <a:lstStyle/>
          <a:p>
            <a:pPr eaLnBrk="1" hangingPunct="1"/>
            <a:r>
              <a:rPr lang="en-US" dirty="0" smtClean="0">
                <a:solidFill>
                  <a:srgbClr val="0070C0"/>
                </a:solidFill>
              </a:rPr>
              <a:t>Federal Student Aid ID (FSA ID)</a:t>
            </a:r>
          </a:p>
        </p:txBody>
      </p:sp>
      <p:sp>
        <p:nvSpPr>
          <p:cNvPr id="74754" name="Rectangle 4"/>
          <p:cNvSpPr>
            <a:spLocks noGrp="1" noChangeArrowheads="1"/>
          </p:cNvSpPr>
          <p:nvPr>
            <p:ph type="body" sz="half" idx="1"/>
          </p:nvPr>
        </p:nvSpPr>
        <p:spPr>
          <a:xfrm>
            <a:off x="228600" y="1295400"/>
            <a:ext cx="8610600" cy="4572000"/>
          </a:xfrm>
        </p:spPr>
        <p:txBody>
          <a:bodyPr>
            <a:normAutofit/>
          </a:bodyPr>
          <a:lstStyle/>
          <a:p>
            <a:pPr eaLnBrk="1" hangingPunct="1">
              <a:spcBef>
                <a:spcPts val="1800"/>
              </a:spcBef>
            </a:pPr>
            <a:r>
              <a:rPr lang="en-US" sz="2800" dirty="0" smtClean="0">
                <a:solidFill>
                  <a:schemeClr val="tx1">
                    <a:lumMod val="50000"/>
                  </a:schemeClr>
                </a:solidFill>
              </a:rPr>
              <a:t>Website: https://</a:t>
            </a:r>
            <a:r>
              <a:rPr lang="en-US" sz="2800" b="1" u="sng" dirty="0" smtClean="0">
                <a:solidFill>
                  <a:schemeClr val="tx1">
                    <a:lumMod val="50000"/>
                  </a:schemeClr>
                </a:solidFill>
              </a:rPr>
              <a:t>fsaid.ed.gov </a:t>
            </a:r>
            <a:r>
              <a:rPr lang="en-US" sz="2800" dirty="0" smtClean="0">
                <a:solidFill>
                  <a:schemeClr val="tx1">
                    <a:lumMod val="50000"/>
                  </a:schemeClr>
                </a:solidFill>
              </a:rPr>
              <a:t>(username/password)</a:t>
            </a:r>
            <a:endParaRPr lang="en-US" sz="2800" b="1" u="sng" dirty="0" smtClean="0">
              <a:solidFill>
                <a:schemeClr val="tx1">
                  <a:lumMod val="50000"/>
                </a:schemeClr>
              </a:solidFill>
            </a:endParaRPr>
          </a:p>
          <a:p>
            <a:pPr eaLnBrk="1" hangingPunct="1">
              <a:spcBef>
                <a:spcPts val="1800"/>
              </a:spcBef>
            </a:pPr>
            <a:r>
              <a:rPr lang="en-US" sz="2800" dirty="0" smtClean="0">
                <a:solidFill>
                  <a:schemeClr val="tx1">
                    <a:lumMod val="50000"/>
                  </a:schemeClr>
                </a:solidFill>
              </a:rPr>
              <a:t>Student and one parent must apply for FSA ID</a:t>
            </a:r>
          </a:p>
          <a:p>
            <a:pPr eaLnBrk="1" hangingPunct="1">
              <a:spcBef>
                <a:spcPts val="1800"/>
              </a:spcBef>
            </a:pPr>
            <a:r>
              <a:rPr lang="en-US" sz="2800" dirty="0">
                <a:solidFill>
                  <a:schemeClr val="tx1">
                    <a:lumMod val="50000"/>
                  </a:schemeClr>
                </a:solidFill>
              </a:rPr>
              <a:t>L</a:t>
            </a:r>
            <a:r>
              <a:rPr lang="en-US" sz="2800" dirty="0" smtClean="0">
                <a:solidFill>
                  <a:schemeClr val="tx1">
                    <a:lumMod val="50000"/>
                  </a:schemeClr>
                </a:solidFill>
              </a:rPr>
              <a:t>egal electronic signature on FAFSA &amp; student loan MPN</a:t>
            </a:r>
          </a:p>
          <a:p>
            <a:pPr eaLnBrk="1" hangingPunct="1">
              <a:spcBef>
                <a:spcPts val="1800"/>
              </a:spcBef>
            </a:pPr>
            <a:r>
              <a:rPr lang="en-US" sz="2800" dirty="0" smtClean="0">
                <a:solidFill>
                  <a:schemeClr val="tx1">
                    <a:lumMod val="50000"/>
                  </a:schemeClr>
                </a:solidFill>
              </a:rPr>
              <a:t>Links to IRS to transfer Federal tax data into FAFSA</a:t>
            </a:r>
          </a:p>
          <a:p>
            <a:pPr eaLnBrk="1" hangingPunct="1">
              <a:spcBef>
                <a:spcPts val="1800"/>
              </a:spcBef>
            </a:pPr>
            <a:r>
              <a:rPr lang="en-US" sz="2800" b="1" dirty="0" smtClean="0">
                <a:solidFill>
                  <a:schemeClr val="tx1">
                    <a:lumMod val="50000"/>
                  </a:schemeClr>
                </a:solidFill>
              </a:rPr>
              <a:t>Should not be shared with anyone</a:t>
            </a:r>
          </a:p>
          <a:p>
            <a:pPr eaLnBrk="1" hangingPunct="1">
              <a:spcBef>
                <a:spcPts val="1800"/>
              </a:spcBef>
            </a:pPr>
            <a:endParaRPr lang="en-US" sz="2800" dirty="0" smtClean="0"/>
          </a:p>
        </p:txBody>
      </p:sp>
      <p:pic>
        <p:nvPicPr>
          <p:cNvPr id="74755" name="Picture 8"/>
          <p:cNvPicPr>
            <a:picLocks noGrp="1" noChangeAspect="1" noChangeArrowheads="1"/>
          </p:cNvPicPr>
          <p:nvPr>
            <p:ph sz="half" idx="2"/>
          </p:nvPr>
        </p:nvPicPr>
        <p:blipFill>
          <a:blip r:embed="rId3" cstate="print"/>
          <a:stretch>
            <a:fillRect/>
          </a:stretch>
        </p:blipFill>
        <p:spPr>
          <a:xfrm>
            <a:off x="6748528" y="3567178"/>
            <a:ext cx="28444" cy="28444"/>
          </a:xfrm>
        </p:spPr>
      </p:pic>
      <p:pic>
        <p:nvPicPr>
          <p:cNvPr id="74756" name="Picture 9"/>
          <p:cNvPicPr>
            <a:picLocks noChangeAspect="1" noChangeArrowheads="1"/>
          </p:cNvPicPr>
          <p:nvPr/>
        </p:nvPicPr>
        <p:blipFill>
          <a:blip r:embed="rId3" cstate="print"/>
          <a:srcRect/>
          <a:stretch>
            <a:fillRect/>
          </a:stretch>
        </p:blipFill>
        <p:spPr bwMode="auto">
          <a:xfrm>
            <a:off x="4557713" y="3414713"/>
            <a:ext cx="28575" cy="28575"/>
          </a:xfrm>
          <a:prstGeom prst="rect">
            <a:avLst/>
          </a:prstGeom>
          <a:noFill/>
          <a:ln w="9525">
            <a:noFill/>
            <a:miter lim="800000"/>
            <a:headEnd/>
            <a:tailEnd/>
          </a:ln>
        </p:spPr>
      </p:pic>
    </p:spTree>
    <p:extLst>
      <p:ext uri="{BB962C8B-B14F-4D97-AF65-F5344CB8AC3E}">
        <p14:creationId xmlns:p14="http://schemas.microsoft.com/office/powerpoint/2010/main" val="46322953"/>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normAutofit/>
          </a:bodyPr>
          <a:lstStyle/>
          <a:p>
            <a:pPr eaLnBrk="1" hangingPunct="1"/>
            <a:r>
              <a:rPr lang="en-US" sz="3400" spc="-150" dirty="0" smtClean="0">
                <a:solidFill>
                  <a:srgbClr val="0070C0"/>
                </a:solidFill>
              </a:rPr>
              <a:t>What is Expected Family </a:t>
            </a:r>
            <a:br>
              <a:rPr lang="en-US" sz="3400" spc="-150" dirty="0" smtClean="0">
                <a:solidFill>
                  <a:srgbClr val="0070C0"/>
                </a:solidFill>
              </a:rPr>
            </a:br>
            <a:r>
              <a:rPr lang="en-US" sz="3400" spc="-150" dirty="0" smtClean="0">
                <a:solidFill>
                  <a:srgbClr val="0070C0"/>
                </a:solidFill>
              </a:rPr>
              <a:t>Contribution (EFC)?</a:t>
            </a:r>
          </a:p>
        </p:txBody>
      </p:sp>
      <p:sp>
        <p:nvSpPr>
          <p:cNvPr id="25602" name="Rectangle 3"/>
          <p:cNvSpPr>
            <a:spLocks noGrp="1" noChangeArrowheads="1"/>
          </p:cNvSpPr>
          <p:nvPr>
            <p:ph idx="1"/>
          </p:nvPr>
        </p:nvSpPr>
        <p:spPr/>
        <p:txBody>
          <a:bodyPr>
            <a:normAutofit/>
          </a:bodyPr>
          <a:lstStyle/>
          <a:p>
            <a:pPr eaLnBrk="1" hangingPunct="1">
              <a:lnSpc>
                <a:spcPct val="95000"/>
              </a:lnSpc>
            </a:pPr>
            <a:r>
              <a:rPr lang="en-US" sz="2800" b="1" dirty="0" smtClean="0">
                <a:solidFill>
                  <a:srgbClr val="002060"/>
                </a:solidFill>
              </a:rPr>
              <a:t>Calculated using info from the FAFSA</a:t>
            </a:r>
            <a:endParaRPr lang="en-US" sz="2800" b="1" dirty="0">
              <a:solidFill>
                <a:srgbClr val="002060"/>
              </a:solidFill>
            </a:endParaRPr>
          </a:p>
          <a:p>
            <a:pPr>
              <a:lnSpc>
                <a:spcPct val="95000"/>
              </a:lnSpc>
            </a:pPr>
            <a:r>
              <a:rPr lang="en-US" sz="2800" b="1" dirty="0">
                <a:solidFill>
                  <a:srgbClr val="002060"/>
                </a:solidFill>
              </a:rPr>
              <a:t>Stays the same regardless of </a:t>
            </a:r>
            <a:r>
              <a:rPr lang="en-US" sz="2800" b="1" dirty="0" smtClean="0">
                <a:solidFill>
                  <a:srgbClr val="002060"/>
                </a:solidFill>
              </a:rPr>
              <a:t>college</a:t>
            </a:r>
          </a:p>
          <a:p>
            <a:pPr>
              <a:spcBef>
                <a:spcPct val="100000"/>
              </a:spcBef>
              <a:buNone/>
            </a:pPr>
            <a:r>
              <a:rPr lang="en-US" sz="2400" b="1" dirty="0" smtClean="0">
                <a:solidFill>
                  <a:srgbClr val="002060"/>
                </a:solidFill>
                <a:ea typeface="ＭＳ Ｐゴシック" charset="-128"/>
              </a:rPr>
              <a:t>			Cost </a:t>
            </a:r>
            <a:r>
              <a:rPr lang="en-US" sz="2400" b="1" dirty="0">
                <a:solidFill>
                  <a:srgbClr val="002060"/>
                </a:solidFill>
                <a:ea typeface="ＭＳ Ｐゴシック" charset="-128"/>
              </a:rPr>
              <a:t>of Attendance </a:t>
            </a:r>
          </a:p>
          <a:p>
            <a:pPr>
              <a:spcBef>
                <a:spcPct val="100000"/>
              </a:spcBef>
              <a:buNone/>
            </a:pPr>
            <a:r>
              <a:rPr lang="en-US" sz="2400" b="1" dirty="0" smtClean="0">
                <a:solidFill>
                  <a:srgbClr val="002060"/>
                </a:solidFill>
                <a:ea typeface="ＭＳ Ｐゴシック" charset="-128"/>
              </a:rPr>
              <a:t>			</a:t>
            </a:r>
            <a:r>
              <a:rPr lang="en-US" sz="2400" b="1" u="sng" dirty="0" smtClean="0">
                <a:solidFill>
                  <a:srgbClr val="002060"/>
                </a:solidFill>
                <a:ea typeface="ＭＳ Ｐゴシック" charset="-128"/>
              </a:rPr>
              <a:t>- Expected Family Contribution </a:t>
            </a:r>
            <a:r>
              <a:rPr lang="en-US" sz="2400" dirty="0" smtClean="0">
                <a:solidFill>
                  <a:srgbClr val="002060"/>
                </a:solidFill>
                <a:ea typeface="ＭＳ Ｐゴシック" charset="-128"/>
              </a:rPr>
              <a:t>(parent &amp; student)</a:t>
            </a:r>
          </a:p>
          <a:p>
            <a:pPr>
              <a:spcBef>
                <a:spcPct val="100000"/>
              </a:spcBef>
              <a:buNone/>
            </a:pPr>
            <a:r>
              <a:rPr lang="en-US" sz="2400" b="1" dirty="0">
                <a:solidFill>
                  <a:srgbClr val="002060"/>
                </a:solidFill>
                <a:ea typeface="ＭＳ Ｐゴシック" charset="-128"/>
              </a:rPr>
              <a:t>		</a:t>
            </a:r>
            <a:r>
              <a:rPr lang="en-US" sz="2400" b="1" dirty="0" smtClean="0">
                <a:solidFill>
                  <a:srgbClr val="002060"/>
                </a:solidFill>
                <a:ea typeface="ＭＳ Ｐゴシック" charset="-128"/>
              </a:rPr>
              <a:t>	= Financial Need = types of aid you may receive </a:t>
            </a:r>
            <a:endParaRPr lang="en-US" sz="2400" b="1" dirty="0">
              <a:solidFill>
                <a:srgbClr val="002060"/>
              </a:solidFill>
              <a:ea typeface="ＭＳ Ｐゴシック" charset="-128"/>
            </a:endParaRPr>
          </a:p>
          <a:p>
            <a:pPr marL="0" indent="0">
              <a:lnSpc>
                <a:spcPct val="95000"/>
              </a:lnSpc>
              <a:buNone/>
            </a:pPr>
            <a:endParaRPr lang="en-US" sz="2400" b="1" dirty="0" smtClean="0"/>
          </a:p>
          <a:p>
            <a:pPr marL="0" indent="0">
              <a:lnSpc>
                <a:spcPct val="95000"/>
              </a:lnSpc>
              <a:buNone/>
            </a:pPr>
            <a:endParaRPr lang="en-US" sz="2400" b="1" dirty="0" smtClean="0"/>
          </a:p>
        </p:txBody>
      </p:sp>
    </p:spTree>
    <p:extLst>
      <p:ext uri="{BB962C8B-B14F-4D97-AF65-F5344CB8AC3E}">
        <p14:creationId xmlns:p14="http://schemas.microsoft.com/office/powerpoint/2010/main" val="3591307648"/>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dirty="0" smtClean="0">
                <a:solidFill>
                  <a:srgbClr val="0070C0"/>
                </a:solidFill>
              </a:rPr>
              <a:t>Types of Financial Aid</a:t>
            </a:r>
          </a:p>
        </p:txBody>
      </p:sp>
      <p:sp>
        <p:nvSpPr>
          <p:cNvPr id="46082" name="Rectangle 4"/>
          <p:cNvSpPr>
            <a:spLocks noGrp="1" noChangeArrowheads="1"/>
          </p:cNvSpPr>
          <p:nvPr>
            <p:ph sz="half" idx="1"/>
          </p:nvPr>
        </p:nvSpPr>
        <p:spPr>
          <a:xfrm>
            <a:off x="381000" y="1115568"/>
            <a:ext cx="4267200" cy="4267200"/>
          </a:xfrm>
        </p:spPr>
        <p:txBody>
          <a:bodyPr>
            <a:normAutofit fontScale="92500"/>
          </a:bodyPr>
          <a:lstStyle/>
          <a:p>
            <a:pPr marL="0" indent="0" eaLnBrk="1" hangingPunct="1">
              <a:spcBef>
                <a:spcPts val="600"/>
              </a:spcBef>
              <a:buNone/>
            </a:pPr>
            <a:r>
              <a:rPr lang="en-US" sz="3200" b="1" dirty="0" smtClean="0">
                <a:solidFill>
                  <a:srgbClr val="002060"/>
                </a:solidFill>
              </a:rPr>
              <a:t>GIFT AID</a:t>
            </a:r>
          </a:p>
          <a:p>
            <a:pPr>
              <a:spcBef>
                <a:spcPts val="600"/>
              </a:spcBef>
            </a:pPr>
            <a:r>
              <a:rPr lang="en-US" sz="2600" b="1" dirty="0" smtClean="0">
                <a:solidFill>
                  <a:srgbClr val="002060"/>
                </a:solidFill>
              </a:rPr>
              <a:t>Federal</a:t>
            </a:r>
            <a:r>
              <a:rPr lang="en-US" sz="2600" dirty="0" smtClean="0">
                <a:solidFill>
                  <a:srgbClr val="002060"/>
                </a:solidFill>
              </a:rPr>
              <a:t> Pell Grant</a:t>
            </a:r>
          </a:p>
          <a:p>
            <a:pPr eaLnBrk="1" hangingPunct="1">
              <a:spcBef>
                <a:spcPts val="600"/>
              </a:spcBef>
            </a:pPr>
            <a:r>
              <a:rPr lang="en-US" sz="2600" b="1" dirty="0" smtClean="0">
                <a:solidFill>
                  <a:srgbClr val="002060"/>
                </a:solidFill>
              </a:rPr>
              <a:t>Federal</a:t>
            </a:r>
            <a:r>
              <a:rPr lang="en-US" sz="2600" dirty="0" smtClean="0">
                <a:solidFill>
                  <a:srgbClr val="002060"/>
                </a:solidFill>
              </a:rPr>
              <a:t> Supplemental Educational Opportunity Grant (FSEOG)</a:t>
            </a:r>
          </a:p>
          <a:p>
            <a:pPr eaLnBrk="1" hangingPunct="1">
              <a:spcBef>
                <a:spcPts val="600"/>
              </a:spcBef>
            </a:pPr>
            <a:endParaRPr lang="en-US" sz="2600" dirty="0" smtClean="0">
              <a:solidFill>
                <a:srgbClr val="002060"/>
              </a:solidFill>
            </a:endParaRPr>
          </a:p>
          <a:p>
            <a:pPr eaLnBrk="1" hangingPunct="1">
              <a:spcBef>
                <a:spcPts val="600"/>
              </a:spcBef>
            </a:pPr>
            <a:r>
              <a:rPr lang="en-US" sz="2600" dirty="0" smtClean="0">
                <a:solidFill>
                  <a:srgbClr val="002060"/>
                </a:solidFill>
              </a:rPr>
              <a:t>Scholarships </a:t>
            </a:r>
          </a:p>
          <a:p>
            <a:pPr marL="0" indent="0" eaLnBrk="1" hangingPunct="1">
              <a:lnSpc>
                <a:spcPct val="90000"/>
              </a:lnSpc>
              <a:buNone/>
            </a:pPr>
            <a:endParaRPr lang="en-US" sz="2400" dirty="0" smtClean="0">
              <a:solidFill>
                <a:srgbClr val="002060"/>
              </a:solidFill>
            </a:endParaRPr>
          </a:p>
        </p:txBody>
      </p:sp>
      <p:sp>
        <p:nvSpPr>
          <p:cNvPr id="46083" name="Rectangle 5"/>
          <p:cNvSpPr>
            <a:spLocks noGrp="1" noChangeArrowheads="1"/>
          </p:cNvSpPr>
          <p:nvPr>
            <p:ph sz="half" idx="2"/>
          </p:nvPr>
        </p:nvSpPr>
        <p:spPr>
          <a:xfrm>
            <a:off x="4953000" y="1115568"/>
            <a:ext cx="3886200" cy="4267200"/>
          </a:xfrm>
        </p:spPr>
        <p:txBody>
          <a:bodyPr>
            <a:normAutofit fontScale="92500"/>
          </a:bodyPr>
          <a:lstStyle/>
          <a:p>
            <a:pPr marL="0" indent="0" eaLnBrk="1" hangingPunct="1">
              <a:spcBef>
                <a:spcPts val="600"/>
              </a:spcBef>
              <a:buNone/>
            </a:pPr>
            <a:r>
              <a:rPr lang="en-US" sz="3500" b="1" dirty="0" smtClean="0">
                <a:solidFill>
                  <a:srgbClr val="002060"/>
                </a:solidFill>
              </a:rPr>
              <a:t>SELF-HELP</a:t>
            </a:r>
          </a:p>
          <a:p>
            <a:pPr>
              <a:spcBef>
                <a:spcPts val="600"/>
              </a:spcBef>
            </a:pPr>
            <a:r>
              <a:rPr lang="en-US" sz="2600" b="1" dirty="0" smtClean="0">
                <a:solidFill>
                  <a:srgbClr val="002060"/>
                </a:solidFill>
              </a:rPr>
              <a:t>Federal</a:t>
            </a:r>
            <a:r>
              <a:rPr lang="en-US" sz="2600" dirty="0" smtClean="0">
                <a:solidFill>
                  <a:srgbClr val="002060"/>
                </a:solidFill>
              </a:rPr>
              <a:t> Work-Study (FWS)</a:t>
            </a:r>
          </a:p>
          <a:p>
            <a:pPr eaLnBrk="1" hangingPunct="1">
              <a:spcBef>
                <a:spcPts val="600"/>
              </a:spcBef>
            </a:pPr>
            <a:r>
              <a:rPr lang="en-US" sz="2600" b="1" dirty="0" smtClean="0">
                <a:solidFill>
                  <a:srgbClr val="002060"/>
                </a:solidFill>
              </a:rPr>
              <a:t>Federal</a:t>
            </a:r>
            <a:r>
              <a:rPr lang="en-US" sz="2600" dirty="0" smtClean="0">
                <a:solidFill>
                  <a:srgbClr val="002060"/>
                </a:solidFill>
              </a:rPr>
              <a:t> Direct Subsidized &amp; Unsubsidized Student Loans</a:t>
            </a:r>
          </a:p>
          <a:p>
            <a:pPr eaLnBrk="1" hangingPunct="1">
              <a:spcBef>
                <a:spcPts val="600"/>
              </a:spcBef>
            </a:pPr>
            <a:r>
              <a:rPr lang="en-US" sz="2600" b="1" dirty="0" smtClean="0">
                <a:solidFill>
                  <a:srgbClr val="002060"/>
                </a:solidFill>
              </a:rPr>
              <a:t>Federal</a:t>
            </a:r>
            <a:r>
              <a:rPr lang="en-US" sz="2600" dirty="0" smtClean="0">
                <a:solidFill>
                  <a:srgbClr val="002060"/>
                </a:solidFill>
              </a:rPr>
              <a:t> Direct PLUS (Parent) Loans</a:t>
            </a:r>
          </a:p>
          <a:p>
            <a:pPr marL="0" indent="0" eaLnBrk="1" hangingPunct="1">
              <a:spcBef>
                <a:spcPts val="600"/>
              </a:spcBef>
              <a:buNone/>
            </a:pPr>
            <a:endParaRPr lang="en-US" sz="2600" dirty="0" smtClean="0">
              <a:solidFill>
                <a:srgbClr val="002060"/>
              </a:solidFill>
            </a:endParaRPr>
          </a:p>
          <a:p>
            <a:pPr eaLnBrk="1" hangingPunct="1">
              <a:spcBef>
                <a:spcPts val="600"/>
              </a:spcBef>
            </a:pPr>
            <a:r>
              <a:rPr lang="en-US" sz="2600" b="1" dirty="0" smtClean="0">
                <a:solidFill>
                  <a:srgbClr val="002060"/>
                </a:solidFill>
              </a:rPr>
              <a:t>Private</a:t>
            </a:r>
            <a:r>
              <a:rPr lang="en-US" sz="2600" dirty="0" smtClean="0">
                <a:solidFill>
                  <a:srgbClr val="002060"/>
                </a:solidFill>
              </a:rPr>
              <a:t> (Not Federal) Loans</a:t>
            </a:r>
          </a:p>
        </p:txBody>
      </p:sp>
    </p:spTree>
    <p:extLst>
      <p:ext uri="{BB962C8B-B14F-4D97-AF65-F5344CB8AC3E}">
        <p14:creationId xmlns:p14="http://schemas.microsoft.com/office/powerpoint/2010/main" val="751727356"/>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dirty="0" smtClean="0">
                <a:solidFill>
                  <a:srgbClr val="0070C0"/>
                </a:solidFill>
              </a:rPr>
              <a:t>Gift Aid: Grants</a:t>
            </a:r>
          </a:p>
        </p:txBody>
      </p:sp>
      <p:sp>
        <p:nvSpPr>
          <p:cNvPr id="35842" name="Rectangle 3"/>
          <p:cNvSpPr>
            <a:spLocks noGrp="1" noChangeArrowheads="1"/>
          </p:cNvSpPr>
          <p:nvPr>
            <p:ph idx="1"/>
          </p:nvPr>
        </p:nvSpPr>
        <p:spPr>
          <a:xfrm>
            <a:off x="381000" y="1143000"/>
            <a:ext cx="7848600" cy="3733800"/>
          </a:xfrm>
        </p:spPr>
        <p:txBody>
          <a:bodyPr>
            <a:normAutofit fontScale="92500"/>
          </a:bodyPr>
          <a:lstStyle/>
          <a:p>
            <a:pPr marL="347663" indent="-347663" eaLnBrk="1" hangingPunct="1">
              <a:spcBef>
                <a:spcPts val="3000"/>
              </a:spcBef>
            </a:pPr>
            <a:r>
              <a:rPr lang="en-US" dirty="0" smtClean="0">
                <a:solidFill>
                  <a:srgbClr val="002060"/>
                </a:solidFill>
              </a:rPr>
              <a:t>Typically does not have to be paid back</a:t>
            </a:r>
          </a:p>
          <a:p>
            <a:pPr marL="347663" indent="-347663" eaLnBrk="1" hangingPunct="1">
              <a:spcBef>
                <a:spcPts val="3000"/>
              </a:spcBef>
            </a:pPr>
            <a:r>
              <a:rPr lang="en-US" dirty="0" smtClean="0">
                <a:solidFill>
                  <a:srgbClr val="002060"/>
                </a:solidFill>
              </a:rPr>
              <a:t>Based on financial need</a:t>
            </a:r>
          </a:p>
          <a:p>
            <a:pPr marL="347663" indent="-347663" eaLnBrk="1" hangingPunct="1">
              <a:spcBef>
                <a:spcPts val="3000"/>
              </a:spcBef>
            </a:pPr>
            <a:r>
              <a:rPr lang="en-US" dirty="0" smtClean="0">
                <a:solidFill>
                  <a:srgbClr val="002060"/>
                </a:solidFill>
              </a:rPr>
              <a:t>Maximum </a:t>
            </a:r>
            <a:r>
              <a:rPr lang="en-US" dirty="0" smtClean="0">
                <a:solidFill>
                  <a:srgbClr val="002060"/>
                </a:solidFill>
              </a:rPr>
              <a:t>full-time PELL Grant $6095 (0 EFC</a:t>
            </a:r>
            <a:r>
              <a:rPr lang="en-US" dirty="0" smtClean="0">
                <a:solidFill>
                  <a:srgbClr val="002060"/>
                </a:solidFill>
              </a:rPr>
              <a:t>)</a:t>
            </a:r>
          </a:p>
          <a:p>
            <a:pPr marL="347663" indent="-347663">
              <a:spcBef>
                <a:spcPts val="3000"/>
              </a:spcBef>
            </a:pPr>
            <a:r>
              <a:rPr lang="en-US" dirty="0">
                <a:solidFill>
                  <a:srgbClr val="002060"/>
                </a:solidFill>
              </a:rPr>
              <a:t>FSEOG (Federal Supplemental Educational Opportunity Grant) </a:t>
            </a:r>
          </a:p>
          <a:p>
            <a:pPr marL="347663" indent="-347663" eaLnBrk="1" hangingPunct="1">
              <a:spcBef>
                <a:spcPts val="3000"/>
              </a:spcBef>
            </a:pPr>
            <a:endParaRPr lang="en-US" dirty="0" smtClean="0">
              <a:solidFill>
                <a:srgbClr val="002060"/>
              </a:solidFill>
            </a:endParaRPr>
          </a:p>
          <a:p>
            <a:pPr marL="0" indent="0" eaLnBrk="1" hangingPunct="1">
              <a:spcBef>
                <a:spcPts val="3000"/>
              </a:spcBef>
              <a:buNone/>
            </a:pPr>
            <a:endParaRPr lang="en-US" dirty="0" smtClean="0"/>
          </a:p>
          <a:p>
            <a:pPr marL="347663" indent="-347663" eaLnBrk="1" hangingPunct="1">
              <a:spcBef>
                <a:spcPts val="3000"/>
              </a:spcBef>
              <a:buFontTx/>
              <a:buNone/>
            </a:pPr>
            <a:endParaRPr lang="en-US" dirty="0" smtClean="0"/>
          </a:p>
        </p:txBody>
      </p:sp>
    </p:spTree>
    <p:extLst>
      <p:ext uri="{BB962C8B-B14F-4D97-AF65-F5344CB8AC3E}">
        <p14:creationId xmlns:p14="http://schemas.microsoft.com/office/powerpoint/2010/main" val="2627932806"/>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A5A5A5"/>
      </a:dk1>
      <a:lt1>
        <a:sysClr val="window" lastClr="FFFFFF"/>
      </a:lt1>
      <a:dk2>
        <a:srgbClr val="A5A5A5"/>
      </a:dk2>
      <a:lt2>
        <a:srgbClr val="FFFFFF"/>
      </a:lt2>
      <a:accent1>
        <a:srgbClr val="0070C0"/>
      </a:accent1>
      <a:accent2>
        <a:srgbClr val="98BAE5"/>
      </a:accent2>
      <a:accent3>
        <a:srgbClr val="00B050"/>
      </a:accent3>
      <a:accent4>
        <a:srgbClr val="92D050"/>
      </a:accent4>
      <a:accent5>
        <a:srgbClr val="FFFF00"/>
      </a:accent5>
      <a:accent6>
        <a:srgbClr val="FFFFFF"/>
      </a:accent6>
      <a:hlink>
        <a:srgbClr val="0070C0"/>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3768</TotalTime>
  <Words>2204</Words>
  <Application>Microsoft Office PowerPoint</Application>
  <PresentationFormat>On-screen Show (4:3)</PresentationFormat>
  <Paragraphs>385</Paragraphs>
  <Slides>32</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MS PGothic</vt:lpstr>
      <vt:lpstr>MS PGothic</vt:lpstr>
      <vt:lpstr>Arial</vt:lpstr>
      <vt:lpstr>Calibri</vt:lpstr>
      <vt:lpstr>Open Sans</vt:lpstr>
      <vt:lpstr>Times New Roman</vt:lpstr>
      <vt:lpstr>Verdana</vt:lpstr>
      <vt:lpstr>Wingdings</vt:lpstr>
      <vt:lpstr>Office Theme</vt:lpstr>
      <vt:lpstr>PowerPoint Presentation</vt:lpstr>
      <vt:lpstr>TOPICS</vt:lpstr>
      <vt:lpstr>What is Financial Aid?</vt:lpstr>
      <vt:lpstr>Free Application for Federal Student Aid (FAFSA)</vt:lpstr>
      <vt:lpstr>FAFSA</vt:lpstr>
      <vt:lpstr>Federal Student Aid ID (FSA ID)</vt:lpstr>
      <vt:lpstr>What is Expected Family  Contribution (EFC)?</vt:lpstr>
      <vt:lpstr>Types of Financial Aid</vt:lpstr>
      <vt:lpstr>Gift Aid: Grants</vt:lpstr>
      <vt:lpstr>Student Loans</vt:lpstr>
      <vt:lpstr>Direct Loan Annual Limits - Students</vt:lpstr>
      <vt:lpstr>Federal Direct Parent PLUS Loan</vt:lpstr>
      <vt:lpstr>Private Education Loans</vt:lpstr>
      <vt:lpstr>Self-Help Aid: Work-Study Employment</vt:lpstr>
      <vt:lpstr>Gift Aid: Scholarships</vt:lpstr>
      <vt:lpstr>What is Cost of Attendance (COA)?</vt:lpstr>
      <vt:lpstr>PowerPoint Presentation</vt:lpstr>
      <vt:lpstr>PowerPoint Presentation</vt:lpstr>
      <vt:lpstr>Completing the FAFSA</vt:lpstr>
      <vt:lpstr>FAFSA</vt:lpstr>
      <vt:lpstr>FAFSA – The IRS Data Retrieval Tool </vt:lpstr>
      <vt:lpstr>Student Dependency Status</vt:lpstr>
      <vt:lpstr>Frequent FAFSA Errors</vt:lpstr>
      <vt:lpstr>Parent info – if required</vt:lpstr>
      <vt:lpstr>Information Reported on FAFSA – Student and Parents</vt:lpstr>
      <vt:lpstr>Completing the FAFSA – Reported Assets – Students and Parents </vt:lpstr>
      <vt:lpstr>Completing the FAFSA Do NOT Report these assets:</vt:lpstr>
      <vt:lpstr>Special Circumstances</vt:lpstr>
      <vt:lpstr>PowerPoint Presentation</vt:lpstr>
      <vt:lpstr>How Does the Bill Get Paid?</vt:lpstr>
      <vt:lpstr>Other Resources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Schlichting</dc:creator>
  <cp:lastModifiedBy>jalmli</cp:lastModifiedBy>
  <cp:revision>198</cp:revision>
  <cp:lastPrinted>2018-10-03T21:31:01Z</cp:lastPrinted>
  <dcterms:created xsi:type="dcterms:W3CDTF">2013-09-17T18:31:42Z</dcterms:created>
  <dcterms:modified xsi:type="dcterms:W3CDTF">2018-10-12T19:37:05Z</dcterms:modified>
</cp:coreProperties>
</file>